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Lora Medium"/>
      <p:regular r:id="rId33"/>
      <p:bold r:id="rId34"/>
      <p:italic r:id="rId35"/>
      <p:boldItalic r:id="rId36"/>
    </p:embeddedFont>
    <p:embeddedFont>
      <p:font typeface="EB Garamond Medium"/>
      <p:regular r:id="rId37"/>
      <p:bold r:id="rId38"/>
      <p:italic r:id="rId39"/>
      <p:boldItalic r:id="rId40"/>
    </p:embeddedFont>
    <p:embeddedFont>
      <p:font typeface="Lora SemiBold"/>
      <p:regular r:id="rId41"/>
      <p:bold r:id="rId42"/>
      <p:italic r:id="rId43"/>
      <p:boldItalic r:id="rId44"/>
    </p:embeddedFont>
    <p:embeddedFont>
      <p:font typeface="Lora"/>
      <p:regular r:id="rId45"/>
      <p:bold r:id="rId46"/>
      <p:italic r:id="rId47"/>
      <p:boldItalic r:id="rId48"/>
    </p:embeddedFont>
    <p:embeddedFont>
      <p:font typeface="EB Garamond"/>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BGaramondMedium-boldItalic.fntdata"/><Relationship Id="rId42" Type="http://schemas.openxmlformats.org/officeDocument/2006/relationships/font" Target="fonts/LoraSemiBold-bold.fntdata"/><Relationship Id="rId41" Type="http://schemas.openxmlformats.org/officeDocument/2006/relationships/font" Target="fonts/LoraSemiBold-regular.fntdata"/><Relationship Id="rId44" Type="http://schemas.openxmlformats.org/officeDocument/2006/relationships/font" Target="fonts/LoraSemiBold-boldItalic.fntdata"/><Relationship Id="rId43" Type="http://schemas.openxmlformats.org/officeDocument/2006/relationships/font" Target="fonts/LoraSemiBold-italic.fntdata"/><Relationship Id="rId46" Type="http://schemas.openxmlformats.org/officeDocument/2006/relationships/font" Target="fonts/Lora-bold.fntdata"/><Relationship Id="rId45" Type="http://schemas.openxmlformats.org/officeDocument/2006/relationships/font" Target="fonts/Lor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ora-boldItalic.fntdata"/><Relationship Id="rId47" Type="http://schemas.openxmlformats.org/officeDocument/2006/relationships/font" Target="fonts/Lora-italic.fntdata"/><Relationship Id="rId49" Type="http://schemas.openxmlformats.org/officeDocument/2006/relationships/font" Target="fonts/EBGaramon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LoraMedium-regular.fntdata"/><Relationship Id="rId32" Type="http://schemas.openxmlformats.org/officeDocument/2006/relationships/slide" Target="slides/slide27.xml"/><Relationship Id="rId35" Type="http://schemas.openxmlformats.org/officeDocument/2006/relationships/font" Target="fonts/LoraMedium-italic.fntdata"/><Relationship Id="rId34" Type="http://schemas.openxmlformats.org/officeDocument/2006/relationships/font" Target="fonts/LoraMedium-bold.fntdata"/><Relationship Id="rId37" Type="http://schemas.openxmlformats.org/officeDocument/2006/relationships/font" Target="fonts/EBGaramondMedium-regular.fntdata"/><Relationship Id="rId36" Type="http://schemas.openxmlformats.org/officeDocument/2006/relationships/font" Target="fonts/LoraMedium-boldItalic.fntdata"/><Relationship Id="rId39" Type="http://schemas.openxmlformats.org/officeDocument/2006/relationships/font" Target="fonts/EBGaramondMedium-italic.fntdata"/><Relationship Id="rId38" Type="http://schemas.openxmlformats.org/officeDocument/2006/relationships/font" Target="fonts/EBGaramondMedium-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EBGaramond-italic.fntdata"/><Relationship Id="rId50" Type="http://schemas.openxmlformats.org/officeDocument/2006/relationships/font" Target="fonts/EBGaramond-bold.fntdata"/><Relationship Id="rId52" Type="http://schemas.openxmlformats.org/officeDocument/2006/relationships/font" Target="fonts/EBGaramond-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everyone, this presentation is going to be a overview of our paper Revisiting Data Collection in RSN: A B-Constrained Travelling Salesman Perspective. I am Soham patil and Dr. Bin Tang from CSUDH and Dr Yutian Chen from CSULB are the co-authors of this research paper.</a:t>
            </a:r>
            <a:br>
              <a:rPr lang="en"/>
            </a:br>
            <a:br>
              <a:rPr lang="en"/>
            </a:b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02adf6e4bb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02adf6e4bb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Battery feasible nodes are the nodes which the robot can visit from the current node and then have enough battery to go back to depot. This makes sure that it doesnt die before returining to the depot.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03c8ae7a1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03c8ae7a1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most important contribution of this paper is that we prove that BCDCR is </a:t>
            </a:r>
            <a:r>
              <a:rPr lang="en"/>
              <a:t>equal</a:t>
            </a:r>
            <a:r>
              <a:rPr lang="en"/>
              <a:t> to BC TSP.</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02adf6e4bb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02adf6e4bb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02adf6e4bb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02adf6e4bb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 function 2 is to maximize the total number of collected data packets. </a:t>
            </a:r>
            <a:endParaRPr/>
          </a:p>
          <a:p>
            <a:pPr indent="0" lvl="0" marL="0" rtl="0" algn="l">
              <a:spcBef>
                <a:spcPts val="0"/>
              </a:spcBef>
              <a:spcAft>
                <a:spcPts val="0"/>
              </a:spcAft>
              <a:buNone/>
            </a:pPr>
            <a:r>
              <a:rPr lang="en"/>
              <a:t>Constraint 3 is the integer constraint of xi,j . </a:t>
            </a:r>
            <a:endParaRPr/>
          </a:p>
          <a:p>
            <a:pPr indent="0" lvl="0" marL="0" rtl="0" algn="l">
              <a:spcBef>
                <a:spcPts val="0"/>
              </a:spcBef>
              <a:spcAft>
                <a:spcPts val="0"/>
              </a:spcAft>
              <a:buNone/>
            </a:pPr>
            <a:r>
              <a:rPr lang="en"/>
              <a:t>Constraint 4 guarantees that the data-collecting route starts and ends at node r.</a:t>
            </a:r>
            <a:endParaRPr/>
          </a:p>
          <a:p>
            <a:pPr indent="0" lvl="0" marL="0" rtl="0" algn="l">
              <a:spcBef>
                <a:spcPts val="0"/>
              </a:spcBef>
              <a:spcAft>
                <a:spcPts val="0"/>
              </a:spcAft>
              <a:buNone/>
            </a:pPr>
            <a:r>
              <a:rPr lang="en"/>
              <a:t> Constraint 5 ensures the connectivity of the path and that each node is visited at most once. Constraint 6 guarantees that the total battery power spent by the robot on the data collecting path does not exceed its initial battery power of E. </a:t>
            </a:r>
            <a:br>
              <a:rPr lang="en"/>
            </a:br>
            <a:r>
              <a:rPr lang="en"/>
              <a:t>Constraints 7 and 8 are Miller–Tucker–Zemlin (MTZ) Subtour Elimination Constraints [2], which guarantees that there is one global tour visiting all the selected vertices (otherwise, there could be multiple subtours each visiting only a subset of the selected vertices)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03c8ae7a1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03c8ae7a1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b5a978cad2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b5a978cad2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02adf6e4bb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02adf6e4bb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02adf6e4bb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02adf6e4bb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02adf6e4bb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02adf6e4bb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02adf6e4bb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02adf6e4bb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b5a978cad2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b5a978cad2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a:t>
            </a:r>
            <a:r>
              <a:rPr lang="en"/>
              <a:t>would</a:t>
            </a:r>
            <a:r>
              <a:rPr lang="en"/>
              <a:t> be the outline of today’s presentation. </a:t>
            </a:r>
            <a:br>
              <a:rPr lang="en"/>
            </a:br>
            <a:br>
              <a:rPr lang="en"/>
            </a:br>
            <a:r>
              <a:rPr lang="en"/>
              <a:t>First I will introduce the WSN and talk about existing and new data collection </a:t>
            </a:r>
            <a:r>
              <a:rPr lang="en"/>
              <a:t>approaches</a:t>
            </a:r>
            <a:r>
              <a:rPr lang="en"/>
              <a:t>.</a:t>
            </a:r>
            <a:br>
              <a:rPr lang="en"/>
            </a:br>
            <a:br>
              <a:rPr lang="en"/>
            </a:br>
            <a:r>
              <a:rPr lang="en"/>
              <a:t>Next we will formulate the problem and discuss the </a:t>
            </a:r>
            <a:r>
              <a:rPr lang="en"/>
              <a:t>algorithms</a:t>
            </a:r>
            <a:r>
              <a:rPr lang="en"/>
              <a:t> used to solve it.</a:t>
            </a:r>
            <a:br>
              <a:rPr lang="en"/>
            </a:br>
            <a:br>
              <a:rPr lang="en"/>
            </a:br>
            <a:r>
              <a:rPr lang="en"/>
              <a:t>I will then share the simulation setup which I have used for getting the result and discuss it. </a:t>
            </a:r>
            <a:br>
              <a:rPr lang="en"/>
            </a:br>
            <a:br>
              <a:rPr lang="en"/>
            </a:br>
            <a:r>
              <a:rPr lang="en"/>
              <a:t>Finally I will conclude the presentation along with </a:t>
            </a:r>
            <a:r>
              <a:rPr lang="en"/>
              <a:t>future</a:t>
            </a:r>
            <a:r>
              <a:rPr lang="en"/>
              <a:t> work.</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02adf6e4bb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302adf6e4bb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02adf6e4bb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302adf6e4bb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existing literature talks about the a covering salesman approach. In this one we only visit some anchor points or cluster head nodes. These cluster head nodes collect data from other nodes in its range to itself so that the robot visits it it can collect data from multiple nodes. Even in this </a:t>
            </a:r>
            <a:r>
              <a:rPr lang="en"/>
              <a:t>approach</a:t>
            </a:r>
            <a:r>
              <a:rPr lang="en"/>
              <a:t> no one talks about the battery constraint of the robot. One downside of this is that nodes spend </a:t>
            </a:r>
            <a:r>
              <a:rPr lang="en"/>
              <a:t>energy</a:t>
            </a:r>
            <a:r>
              <a:rPr lang="en"/>
              <a:t> to send the data to cluster nodes, which also makes the TSP </a:t>
            </a:r>
            <a:r>
              <a:rPr lang="en"/>
              <a:t>approach</a:t>
            </a:r>
            <a:r>
              <a:rPr lang="en"/>
              <a:t> superior and see it when we discuss the results.</a:t>
            </a:r>
            <a:endParaRPr/>
          </a:p>
          <a:p>
            <a:pPr indent="0" lvl="0" marL="0" rtl="0" algn="l">
              <a:spcBef>
                <a:spcPts val="0"/>
              </a:spcBef>
              <a:spcAft>
                <a:spcPts val="0"/>
              </a:spcAft>
              <a:buNone/>
            </a:pPr>
            <a:br>
              <a:rPr lang="en"/>
            </a:b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02adf6e4bb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302adf6e4bb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02adf6e4bb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02adf6e4bb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68673a8226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68673a8226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302adf6e4bb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302adf6e4bb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b76d8a801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b76d8a801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c6c24cfbb1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c6c24cfbb1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b5a978cad2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b5a978cad2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WSN refer to network of spatially dispersed and dedicated sensors that monitor and record the environmnet around them and forward the collected data to a data center.</a:t>
            </a:r>
            <a:endParaRPr/>
          </a:p>
          <a:p>
            <a:pPr indent="0" lvl="0" marL="0" rtl="0" algn="l">
              <a:spcBef>
                <a:spcPts val="0"/>
              </a:spcBef>
              <a:spcAft>
                <a:spcPts val="0"/>
              </a:spcAft>
              <a:buNone/>
            </a:pPr>
            <a:br>
              <a:rPr lang="en"/>
            </a:br>
            <a:r>
              <a:rPr lang="en"/>
              <a:t>These </a:t>
            </a:r>
            <a:r>
              <a:rPr lang="en"/>
              <a:t>sensor</a:t>
            </a:r>
            <a:r>
              <a:rPr lang="en"/>
              <a:t> nodes  are battery powered and use the energy to sense, collect and transmit the data to the base station. This data is then processed for </a:t>
            </a:r>
            <a:r>
              <a:rPr lang="en"/>
              <a:t>useful analysis of real world applications.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From the name itself we can </a:t>
            </a:r>
            <a:r>
              <a:rPr lang="en"/>
              <a:t>understand that they rely on wireless connectivity to transfer the data.</a:t>
            </a:r>
            <a:endParaRPr/>
          </a:p>
          <a:p>
            <a:pPr indent="0" lvl="0" marL="0" rtl="0" algn="l">
              <a:spcBef>
                <a:spcPts val="0"/>
              </a:spcBef>
              <a:spcAft>
                <a:spcPts val="0"/>
              </a:spcAft>
              <a:buNone/>
            </a:pPr>
            <a:br>
              <a:rPr lang="en"/>
            </a:b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02adf6e4b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02adf6e4b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traditional</a:t>
            </a:r>
            <a:r>
              <a:rPr lang="en"/>
              <a:t> approach is a multi hop </a:t>
            </a:r>
            <a:r>
              <a:rPr lang="en"/>
              <a:t>approach. It means that nodes communicate with each other over multiple hops to extend coverage beyond a single hop radio range. For example see how node and B will transfer the data to base station. All nodes have transmission range and can send the data to nodes within that range. For the hops, the nodes send and receive the data, this causes them to use up energy according to first order radio model. So this will use up energy of the nodes and make them useless pretty quick.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02adf6e4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02adf6e4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paper we focused on the use of Robots in Wireless Sensor Networks for the data collection. </a:t>
            </a:r>
            <a:br>
              <a:rPr lang="en"/>
            </a:br>
            <a:br>
              <a:rPr lang="en"/>
            </a:br>
            <a:r>
              <a:rPr lang="en"/>
              <a:t>As we know that these sensor nodes have unreplensihble battery, we mitigate the energy limitations of the whole network by introducing the robot as the data collector. We saw in the WSN that the network will get exhausted pretty quickly. </a:t>
            </a:r>
            <a:r>
              <a:rPr lang="en"/>
              <a:t>Another major issue on which we shed a light in this research paper is the limited battery the robots have and the need for efficient ppath planning within the battery constraint in large scale WSNs.</a:t>
            </a:r>
            <a:endParaRPr/>
          </a:p>
          <a:p>
            <a:pPr indent="0" lvl="0" marL="0" rtl="0" algn="l">
              <a:spcBef>
                <a:spcPts val="0"/>
              </a:spcBef>
              <a:spcAft>
                <a:spcPts val="0"/>
              </a:spcAft>
              <a:buNone/>
            </a:pPr>
            <a:br>
              <a:rPr lang="en"/>
            </a:b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02adf6e4b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02adf6e4b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br>
              <a:rPr lang="en">
                <a:solidFill>
                  <a:schemeClr val="dk1"/>
                </a:solidFill>
              </a:rPr>
            </a:br>
            <a:r>
              <a:rPr lang="en">
                <a:solidFill>
                  <a:schemeClr val="dk1"/>
                </a:solidFill>
              </a:rPr>
              <a:t>Wide range of applications in several industries which include transportation, Industrial monitoring, Healthcare and the most important of all environment monitoring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application of wireless sensor network has been a breakthrough in collecting resource in terrains which are not easily reachable by humans such as in dense rainforests and deep under the ocean.</a:t>
            </a:r>
            <a:br>
              <a:rPr lang="en">
                <a:solidFill>
                  <a:schemeClr val="dk1"/>
                </a:solidFill>
              </a:rPr>
            </a:br>
            <a:r>
              <a:rPr lang="en">
                <a:solidFill>
                  <a:schemeClr val="dk1"/>
                </a:solidFill>
              </a:rPr>
              <a:t>These nodes are used to monitor air quality and forest fire detection among other earth sensing application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02adf6e4b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02adf6e4b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 RSN is that the robot will go directly to the sensor nodes location and just offload the data from the node, as distance between them is negligible the </a:t>
            </a:r>
            <a:r>
              <a:rPr lang="en"/>
              <a:t>transmission</a:t>
            </a:r>
            <a:r>
              <a:rPr lang="en"/>
              <a:t> energy spent is also negligible.</a:t>
            </a:r>
            <a:br>
              <a:rPr lang="en"/>
            </a:br>
            <a:r>
              <a:rPr lang="en"/>
              <a:t>Now we go back to where I talk about limited battery of the robot. The robot also has a limited battery, but it can charge itself at base station and then go again in the network. No </a:t>
            </a:r>
            <a:r>
              <a:rPr lang="en"/>
              <a:t>existing</a:t>
            </a:r>
            <a:r>
              <a:rPr lang="en"/>
              <a:t> literature has </a:t>
            </a:r>
            <a:r>
              <a:rPr lang="en"/>
              <a:t>focussed</a:t>
            </a:r>
            <a:r>
              <a:rPr lang="en"/>
              <a:t> on this constraint. Where the robot cannot visit all the nodes in the network and has to visit only a subset of it while </a:t>
            </a:r>
            <a:r>
              <a:rPr lang="en"/>
              <a:t>collecting</a:t>
            </a:r>
            <a:r>
              <a:rPr lang="en"/>
              <a:t> large amount of data.</a:t>
            </a:r>
            <a:endParaRPr/>
          </a:p>
          <a:p>
            <a:pPr indent="0" lvl="0" marL="0" rtl="0" algn="l">
              <a:spcBef>
                <a:spcPts val="0"/>
              </a:spcBef>
              <a:spcAft>
                <a:spcPts val="0"/>
              </a:spcAft>
              <a:buNone/>
            </a:pPr>
            <a:br>
              <a:rPr lang="en"/>
            </a:b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c6c24cfbb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c6c24cfbb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lets look at the network model that we have in our research paper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02adf6e4bb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02adf6e4bb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1.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3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27.png"/><Relationship Id="rId5" Type="http://schemas.openxmlformats.org/officeDocument/2006/relationships/image" Target="../media/image7.png"/><Relationship Id="rId6"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4.png"/><Relationship Id="rId5" Type="http://schemas.openxmlformats.org/officeDocument/2006/relationships/image" Target="../media/image19.png"/><Relationship Id="rId6"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75038" y="1034125"/>
            <a:ext cx="8182200" cy="184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b="1" lang="en" sz="3880">
                <a:latin typeface="Lora"/>
                <a:ea typeface="Lora"/>
                <a:cs typeface="Lora"/>
                <a:sym typeface="Lora"/>
              </a:rPr>
              <a:t>Revisiting Data Collection in Robotic Sensor Networks: A Budget-Constrained Traveling Salesman Perspective</a:t>
            </a:r>
            <a:endParaRPr b="1" sz="3880">
              <a:latin typeface="Lora"/>
              <a:ea typeface="Lora"/>
              <a:cs typeface="Lora"/>
              <a:sym typeface="Lora"/>
            </a:endParaRPr>
          </a:p>
        </p:txBody>
      </p:sp>
      <p:sp>
        <p:nvSpPr>
          <p:cNvPr id="55" name="Google Shape;55;p13"/>
          <p:cNvSpPr txBox="1"/>
          <p:nvPr>
            <p:ph idx="1" type="subTitle"/>
          </p:nvPr>
        </p:nvSpPr>
        <p:spPr>
          <a:xfrm>
            <a:off x="1565350" y="2963500"/>
            <a:ext cx="5601600" cy="7398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725"/>
              <a:buNone/>
            </a:pPr>
            <a:br>
              <a:rPr lang="en" sz="1657">
                <a:solidFill>
                  <a:srgbClr val="CC0000"/>
                </a:solidFill>
                <a:latin typeface="EB Garamond"/>
                <a:ea typeface="EB Garamond"/>
                <a:cs typeface="EB Garamond"/>
                <a:sym typeface="EB Garamond"/>
              </a:rPr>
            </a:br>
            <a:r>
              <a:rPr b="1" lang="en" sz="1657">
                <a:solidFill>
                  <a:srgbClr val="CC0000"/>
                </a:solidFill>
                <a:latin typeface="EB Garamond"/>
                <a:ea typeface="EB Garamond"/>
                <a:cs typeface="EB Garamond"/>
                <a:sym typeface="EB Garamond"/>
              </a:rPr>
              <a:t>Soham Patil</a:t>
            </a:r>
            <a:r>
              <a:rPr b="1" baseline="30000" lang="en" sz="1657">
                <a:solidFill>
                  <a:schemeClr val="accent5"/>
                </a:solidFill>
                <a:latin typeface="EB Garamond"/>
                <a:ea typeface="EB Garamond"/>
                <a:cs typeface="EB Garamond"/>
                <a:sym typeface="EB Garamond"/>
              </a:rPr>
              <a:t>*</a:t>
            </a:r>
            <a:r>
              <a:rPr b="1" lang="en" sz="1657">
                <a:solidFill>
                  <a:srgbClr val="CC0000"/>
                </a:solidFill>
                <a:latin typeface="EB Garamond"/>
                <a:ea typeface="EB Garamond"/>
                <a:cs typeface="EB Garamond"/>
                <a:sym typeface="EB Garamond"/>
              </a:rPr>
              <a:t>, </a:t>
            </a:r>
            <a:r>
              <a:rPr b="1" lang="en" sz="1657">
                <a:solidFill>
                  <a:srgbClr val="CC0000"/>
                </a:solidFill>
                <a:latin typeface="EB Garamond"/>
                <a:ea typeface="EB Garamond"/>
                <a:cs typeface="EB Garamond"/>
                <a:sym typeface="EB Garamond"/>
              </a:rPr>
              <a:t>Yutian Chen</a:t>
            </a:r>
            <a:r>
              <a:rPr b="1" baseline="30000" lang="en" sz="1657">
                <a:solidFill>
                  <a:schemeClr val="accent5"/>
                </a:solidFill>
                <a:latin typeface="EB Garamond"/>
                <a:ea typeface="EB Garamond"/>
                <a:cs typeface="EB Garamond"/>
                <a:sym typeface="EB Garamond"/>
              </a:rPr>
              <a:t>#</a:t>
            </a:r>
            <a:r>
              <a:rPr b="1" lang="en" sz="1657">
                <a:solidFill>
                  <a:srgbClr val="CC0000"/>
                </a:solidFill>
                <a:latin typeface="EB Garamond"/>
                <a:ea typeface="EB Garamond"/>
                <a:cs typeface="EB Garamond"/>
                <a:sym typeface="EB Garamond"/>
              </a:rPr>
              <a:t>, </a:t>
            </a:r>
            <a:r>
              <a:rPr b="1" lang="en" sz="1657">
                <a:solidFill>
                  <a:srgbClr val="CC0000"/>
                </a:solidFill>
                <a:latin typeface="EB Garamond"/>
                <a:ea typeface="EB Garamond"/>
                <a:cs typeface="EB Garamond"/>
                <a:sym typeface="EB Garamond"/>
              </a:rPr>
              <a:t>Bin Tang</a:t>
            </a:r>
            <a:r>
              <a:rPr b="1" baseline="30000" lang="en" sz="1657">
                <a:solidFill>
                  <a:schemeClr val="accent5"/>
                </a:solidFill>
                <a:latin typeface="EB Garamond"/>
                <a:ea typeface="EB Garamond"/>
                <a:cs typeface="EB Garamond"/>
                <a:sym typeface="EB Garamond"/>
              </a:rPr>
              <a:t>*</a:t>
            </a:r>
            <a:r>
              <a:rPr b="1" lang="en" sz="1657">
                <a:solidFill>
                  <a:srgbClr val="CC0000"/>
                </a:solidFill>
                <a:latin typeface="EB Garamond"/>
                <a:ea typeface="EB Garamond"/>
                <a:cs typeface="EB Garamond"/>
                <a:sym typeface="EB Garamond"/>
              </a:rPr>
              <a:t> </a:t>
            </a:r>
            <a:endParaRPr b="1" sz="1657">
              <a:solidFill>
                <a:srgbClr val="CC0000"/>
              </a:solidFill>
              <a:latin typeface="EB Garamond"/>
              <a:ea typeface="EB Garamond"/>
              <a:cs typeface="EB Garamond"/>
              <a:sym typeface="EB Garamond"/>
            </a:endParaRPr>
          </a:p>
          <a:p>
            <a:pPr indent="0" lvl="0" marL="0" rtl="0" algn="ctr">
              <a:lnSpc>
                <a:spcPct val="80000"/>
              </a:lnSpc>
              <a:spcBef>
                <a:spcPts val="0"/>
              </a:spcBef>
              <a:spcAft>
                <a:spcPts val="0"/>
              </a:spcAft>
              <a:buSzPts val="725"/>
              <a:buNone/>
            </a:pPr>
            <a:r>
              <a:t/>
            </a:r>
            <a:endParaRPr b="1" sz="1657">
              <a:solidFill>
                <a:srgbClr val="E06666"/>
              </a:solidFill>
              <a:latin typeface="EB Garamond"/>
              <a:ea typeface="EB Garamond"/>
              <a:cs typeface="EB Garamond"/>
              <a:sym typeface="EB Garamond"/>
            </a:endParaRPr>
          </a:p>
        </p:txBody>
      </p:sp>
      <p:pic>
        <p:nvPicPr>
          <p:cNvPr id="56" name="Google Shape;56;p13"/>
          <p:cNvPicPr preferRelativeResize="0"/>
          <p:nvPr/>
        </p:nvPicPr>
        <p:blipFill rotWithShape="1">
          <a:blip r:embed="rId3">
            <a:alphaModFix/>
          </a:blip>
          <a:srcRect b="20246" l="0" r="0" t="16502"/>
          <a:stretch/>
        </p:blipFill>
        <p:spPr>
          <a:xfrm>
            <a:off x="8078300" y="70775"/>
            <a:ext cx="1065700" cy="674075"/>
          </a:xfrm>
          <a:prstGeom prst="rect">
            <a:avLst/>
          </a:prstGeom>
          <a:noFill/>
          <a:ln>
            <a:noFill/>
          </a:ln>
        </p:spPr>
      </p:pic>
      <p:pic>
        <p:nvPicPr>
          <p:cNvPr id="57" name="Google Shape;57;p13"/>
          <p:cNvPicPr preferRelativeResize="0"/>
          <p:nvPr/>
        </p:nvPicPr>
        <p:blipFill>
          <a:blip r:embed="rId4">
            <a:alphaModFix/>
          </a:blip>
          <a:stretch>
            <a:fillRect/>
          </a:stretch>
        </p:blipFill>
        <p:spPr>
          <a:xfrm>
            <a:off x="7542533" y="4077795"/>
            <a:ext cx="1601462" cy="1065700"/>
          </a:xfrm>
          <a:prstGeom prst="rect">
            <a:avLst/>
          </a:prstGeom>
          <a:noFill/>
          <a:ln>
            <a:noFill/>
          </a:ln>
        </p:spPr>
      </p:pic>
      <p:pic>
        <p:nvPicPr>
          <p:cNvPr id="58" name="Google Shape;58;p13"/>
          <p:cNvPicPr preferRelativeResize="0"/>
          <p:nvPr/>
        </p:nvPicPr>
        <p:blipFill rotWithShape="1">
          <a:blip r:embed="rId5">
            <a:alphaModFix/>
          </a:blip>
          <a:srcRect b="-41569" l="-387740" r="387740" t="41570"/>
          <a:stretch/>
        </p:blipFill>
        <p:spPr>
          <a:xfrm>
            <a:off x="138675" y="2349549"/>
            <a:ext cx="2275775" cy="1967700"/>
          </a:xfrm>
          <a:prstGeom prst="rect">
            <a:avLst/>
          </a:prstGeom>
          <a:noFill/>
          <a:ln>
            <a:noFill/>
          </a:ln>
        </p:spPr>
      </p:pic>
      <p:pic>
        <p:nvPicPr>
          <p:cNvPr id="59" name="Google Shape;59;p13"/>
          <p:cNvPicPr preferRelativeResize="0"/>
          <p:nvPr/>
        </p:nvPicPr>
        <p:blipFill>
          <a:blip r:embed="rId5">
            <a:alphaModFix/>
          </a:blip>
          <a:stretch>
            <a:fillRect/>
          </a:stretch>
        </p:blipFill>
        <p:spPr>
          <a:xfrm>
            <a:off x="0" y="3380503"/>
            <a:ext cx="1877450" cy="1623297"/>
          </a:xfrm>
          <a:prstGeom prst="rect">
            <a:avLst/>
          </a:prstGeom>
          <a:noFill/>
          <a:ln>
            <a:noFill/>
          </a:ln>
        </p:spPr>
      </p:pic>
      <p:sp>
        <p:nvSpPr>
          <p:cNvPr id="60" name="Google Shape;60;p13"/>
          <p:cNvSpPr txBox="1"/>
          <p:nvPr/>
        </p:nvSpPr>
        <p:spPr>
          <a:xfrm>
            <a:off x="1660800" y="3504150"/>
            <a:ext cx="5822400" cy="960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935"/>
              <a:buFont typeface="Arial"/>
              <a:buNone/>
            </a:pPr>
            <a:br>
              <a:rPr b="1" lang="en" sz="1280">
                <a:solidFill>
                  <a:schemeClr val="accent5"/>
                </a:solidFill>
                <a:latin typeface="EB Garamond"/>
                <a:ea typeface="EB Garamond"/>
                <a:cs typeface="EB Garamond"/>
                <a:sym typeface="EB Garamond"/>
              </a:rPr>
            </a:br>
            <a:r>
              <a:rPr b="1" lang="en" sz="1280">
                <a:solidFill>
                  <a:schemeClr val="accent5"/>
                </a:solidFill>
                <a:latin typeface="EB Garamond"/>
                <a:ea typeface="EB Garamond"/>
                <a:cs typeface="EB Garamond"/>
                <a:sym typeface="EB Garamond"/>
              </a:rPr>
              <a:t>*California State University Dominguez Hills, Department of Computer Science</a:t>
            </a:r>
            <a:br>
              <a:rPr b="1" lang="en" sz="1280">
                <a:solidFill>
                  <a:schemeClr val="accent5"/>
                </a:solidFill>
                <a:latin typeface="EB Garamond"/>
                <a:ea typeface="EB Garamond"/>
                <a:cs typeface="EB Garamond"/>
                <a:sym typeface="EB Garamond"/>
              </a:rPr>
            </a:br>
            <a:r>
              <a:rPr b="1" lang="en" sz="1280">
                <a:solidFill>
                  <a:schemeClr val="accent5"/>
                </a:solidFill>
                <a:latin typeface="EB Garamond"/>
                <a:ea typeface="EB Garamond"/>
                <a:cs typeface="EB Garamond"/>
                <a:sym typeface="EB Garamond"/>
              </a:rPr>
              <a:t>#California State University Long Beach, Department of Economics </a:t>
            </a:r>
            <a:endParaRPr b="1" sz="1280">
              <a:solidFill>
                <a:schemeClr val="accent5"/>
              </a:solidFill>
              <a:latin typeface="EB Garamond"/>
              <a:ea typeface="EB Garamond"/>
              <a:cs typeface="EB Garamond"/>
              <a:sym typeface="EB Garamond"/>
            </a:endParaRPr>
          </a:p>
          <a:p>
            <a:pPr indent="0" lvl="0" marL="0" rtl="0" algn="l">
              <a:spcBef>
                <a:spcPts val="0"/>
              </a:spcBef>
              <a:spcAft>
                <a:spcPts val="0"/>
              </a:spcAft>
              <a:buNone/>
            </a:pPr>
            <a:r>
              <a:t/>
            </a:r>
            <a:endParaRPr sz="12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Problem Formulation</a:t>
            </a:r>
            <a:endParaRPr b="1" sz="2020">
              <a:latin typeface="Lora"/>
              <a:ea typeface="Lora"/>
              <a:cs typeface="Lora"/>
              <a:sym typeface="Lora"/>
            </a:endParaRPr>
          </a:p>
        </p:txBody>
      </p:sp>
      <p:sp>
        <p:nvSpPr>
          <p:cNvPr id="137" name="Google Shape;137;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38" name="Google Shape;138;p22"/>
          <p:cNvSpPr txBox="1"/>
          <p:nvPr/>
        </p:nvSpPr>
        <p:spPr>
          <a:xfrm>
            <a:off x="446100" y="433800"/>
            <a:ext cx="8251800" cy="42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666666"/>
                </a:solidFill>
                <a:latin typeface="Lora"/>
                <a:ea typeface="Lora"/>
                <a:cs typeface="Lora"/>
                <a:sym typeface="Lora"/>
              </a:rPr>
              <a:t>Let </a:t>
            </a:r>
            <a:r>
              <a:rPr i="1" lang="en" sz="1800">
                <a:solidFill>
                  <a:srgbClr val="FF0707"/>
                </a:solidFill>
                <a:latin typeface="Lora"/>
                <a:ea typeface="Lora"/>
                <a:cs typeface="Lora"/>
                <a:sym typeface="Lora"/>
              </a:rPr>
              <a:t>R = {r, v</a:t>
            </a:r>
            <a:r>
              <a:rPr baseline="-25000" i="1" lang="en" sz="1800">
                <a:solidFill>
                  <a:srgbClr val="FF0707"/>
                </a:solidFill>
                <a:latin typeface="Lora"/>
                <a:ea typeface="Lora"/>
                <a:cs typeface="Lora"/>
                <a:sym typeface="Lora"/>
              </a:rPr>
              <a:t>1</a:t>
            </a:r>
            <a:r>
              <a:rPr i="1" lang="en" sz="1800">
                <a:solidFill>
                  <a:srgbClr val="FF0707"/>
                </a:solidFill>
                <a:latin typeface="Lora"/>
                <a:ea typeface="Lora"/>
                <a:cs typeface="Lora"/>
                <a:sym typeface="Lora"/>
              </a:rPr>
              <a:t>, v</a:t>
            </a:r>
            <a:r>
              <a:rPr baseline="-25000" i="1" lang="en" sz="1800">
                <a:solidFill>
                  <a:srgbClr val="FF0707"/>
                </a:solidFill>
                <a:latin typeface="Lora"/>
                <a:ea typeface="Lora"/>
                <a:cs typeface="Lora"/>
                <a:sym typeface="Lora"/>
              </a:rPr>
              <a:t>2</a:t>
            </a:r>
            <a:r>
              <a:rPr i="1" lang="en" sz="1800">
                <a:solidFill>
                  <a:srgbClr val="FF0707"/>
                </a:solidFill>
                <a:latin typeface="Lora"/>
                <a:ea typeface="Lora"/>
                <a:cs typeface="Lora"/>
                <a:sym typeface="Lora"/>
              </a:rPr>
              <a:t>, ..., v</a:t>
            </a:r>
            <a:r>
              <a:rPr baseline="-25000" i="1" lang="en" sz="1800">
                <a:solidFill>
                  <a:srgbClr val="FF0707"/>
                </a:solidFill>
                <a:latin typeface="Lora"/>
                <a:ea typeface="Lora"/>
                <a:cs typeface="Lora"/>
                <a:sym typeface="Lora"/>
              </a:rPr>
              <a:t>x</a:t>
            </a:r>
            <a:r>
              <a:rPr i="1" lang="en" sz="1800">
                <a:solidFill>
                  <a:srgbClr val="FF0707"/>
                </a:solidFill>
                <a:latin typeface="Lora"/>
                <a:ea typeface="Lora"/>
                <a:cs typeface="Lora"/>
                <a:sym typeface="Lora"/>
              </a:rPr>
              <a:t>, r}</a:t>
            </a:r>
            <a:r>
              <a:rPr lang="en" sz="1800">
                <a:solidFill>
                  <a:srgbClr val="666666"/>
                </a:solidFill>
                <a:latin typeface="Lora"/>
                <a:ea typeface="Lora"/>
                <a:cs typeface="Lora"/>
                <a:sym typeface="Lora"/>
              </a:rPr>
              <a:t> denote a data-collecting route of the robot, where the robot starts from depot </a:t>
            </a:r>
            <a:r>
              <a:rPr i="1" lang="en" sz="1800">
                <a:solidFill>
                  <a:srgbClr val="FF0707"/>
                </a:solidFill>
                <a:latin typeface="Lora"/>
                <a:ea typeface="Lora"/>
                <a:cs typeface="Lora"/>
                <a:sym typeface="Lora"/>
              </a:rPr>
              <a:t>r</a:t>
            </a:r>
            <a:r>
              <a:rPr lang="en" sz="1800">
                <a:solidFill>
                  <a:srgbClr val="666666"/>
                </a:solidFill>
                <a:latin typeface="Lora"/>
                <a:ea typeface="Lora"/>
                <a:cs typeface="Lora"/>
                <a:sym typeface="Lora"/>
              </a:rPr>
              <a:t>, moves to a sequence of sensor nodes </a:t>
            </a:r>
            <a:r>
              <a:rPr i="1" lang="en" sz="1800">
                <a:solidFill>
                  <a:srgbClr val="FF0707"/>
                </a:solidFill>
                <a:latin typeface="Lora"/>
                <a:ea typeface="Lora"/>
                <a:cs typeface="Lora"/>
                <a:sym typeface="Lora"/>
              </a:rPr>
              <a:t>v</a:t>
            </a:r>
            <a:r>
              <a:rPr baseline="-25000" i="1" lang="en" sz="1800">
                <a:solidFill>
                  <a:srgbClr val="FF0707"/>
                </a:solidFill>
                <a:latin typeface="Lora"/>
                <a:ea typeface="Lora"/>
                <a:cs typeface="Lora"/>
                <a:sym typeface="Lora"/>
              </a:rPr>
              <a:t>i</a:t>
            </a:r>
            <a:r>
              <a:rPr i="1" lang="en" sz="1800">
                <a:solidFill>
                  <a:srgbClr val="FF0707"/>
                </a:solidFill>
                <a:latin typeface="Lora"/>
                <a:ea typeface="Lora"/>
                <a:cs typeface="Lora"/>
                <a:sym typeface="Lora"/>
              </a:rPr>
              <a:t> ∈ V</a:t>
            </a:r>
            <a:r>
              <a:rPr baseline="-25000" i="1" lang="en" sz="1800">
                <a:solidFill>
                  <a:srgbClr val="FF0707"/>
                </a:solidFill>
                <a:latin typeface="Lora"/>
                <a:ea typeface="Lora"/>
                <a:cs typeface="Lora"/>
                <a:sym typeface="Lora"/>
              </a:rPr>
              <a:t>s</a:t>
            </a:r>
            <a:r>
              <a:rPr lang="en" sz="1800">
                <a:solidFill>
                  <a:srgbClr val="666666"/>
                </a:solidFill>
                <a:latin typeface="Lora"/>
                <a:ea typeface="Lora"/>
                <a:cs typeface="Lora"/>
                <a:sym typeface="Lora"/>
              </a:rPr>
              <a:t> to collect their data packets, and finally returns to depot </a:t>
            </a:r>
            <a:r>
              <a:rPr i="1" lang="en" sz="1800">
                <a:solidFill>
                  <a:srgbClr val="FF0707"/>
                </a:solidFill>
                <a:latin typeface="Lora"/>
                <a:ea typeface="Lora"/>
                <a:cs typeface="Lora"/>
                <a:sym typeface="Lora"/>
              </a:rPr>
              <a:t>r</a:t>
            </a:r>
            <a:r>
              <a:rPr lang="en" sz="1800">
                <a:solidFill>
                  <a:srgbClr val="666666"/>
                </a:solidFill>
                <a:latin typeface="Lora"/>
                <a:ea typeface="Lora"/>
                <a:cs typeface="Lora"/>
                <a:sym typeface="Lora"/>
              </a:rPr>
              <a:t>.</a:t>
            </a:r>
            <a:endParaRPr sz="1800">
              <a:solidFill>
                <a:srgbClr val="666666"/>
              </a:solidFill>
              <a:latin typeface="Lora"/>
              <a:ea typeface="Lora"/>
              <a:cs typeface="Lora"/>
              <a:sym typeface="Lora"/>
            </a:endParaRPr>
          </a:p>
          <a:p>
            <a:pPr indent="0" lvl="0" marL="0" rtl="0" algn="l">
              <a:spcBef>
                <a:spcPts val="0"/>
              </a:spcBef>
              <a:spcAft>
                <a:spcPts val="0"/>
              </a:spcAft>
              <a:buNone/>
            </a:pPr>
            <a:r>
              <a:t/>
            </a:r>
            <a:endParaRPr sz="1800">
              <a:solidFill>
                <a:srgbClr val="666666"/>
              </a:solidFill>
              <a:latin typeface="Lora"/>
              <a:ea typeface="Lora"/>
              <a:cs typeface="Lora"/>
              <a:sym typeface="Lora"/>
            </a:endParaRPr>
          </a:p>
          <a:p>
            <a:pPr indent="0" lvl="0" marL="0" rtl="0" algn="l">
              <a:spcBef>
                <a:spcPts val="0"/>
              </a:spcBef>
              <a:spcAft>
                <a:spcPts val="0"/>
              </a:spcAft>
              <a:buNone/>
            </a:pPr>
            <a:r>
              <a:rPr lang="en" sz="1800">
                <a:solidFill>
                  <a:srgbClr val="666666"/>
                </a:solidFill>
                <a:latin typeface="Lora Medium"/>
                <a:ea typeface="Lora Medium"/>
                <a:cs typeface="Lora Medium"/>
                <a:sym typeface="Lora Medium"/>
              </a:rPr>
              <a:t>Battery power spent by robot on Route </a:t>
            </a:r>
            <a:r>
              <a:rPr i="1" lang="en" sz="1800">
                <a:solidFill>
                  <a:srgbClr val="FF0707"/>
                </a:solidFill>
                <a:latin typeface="Lora Medium"/>
                <a:ea typeface="Lora Medium"/>
                <a:cs typeface="Lora Medium"/>
                <a:sym typeface="Lora Medium"/>
              </a:rPr>
              <a:t>R</a:t>
            </a:r>
            <a:endParaRPr i="1" sz="1800">
              <a:solidFill>
                <a:srgbClr val="FF0707"/>
              </a:solidFill>
              <a:latin typeface="Lora Medium"/>
              <a:ea typeface="Lora Medium"/>
              <a:cs typeface="Lora Medium"/>
              <a:sym typeface="Lora Medium"/>
            </a:endParaRPr>
          </a:p>
          <a:p>
            <a:pPr indent="0" lvl="0" marL="0" rtl="0" algn="l">
              <a:spcBef>
                <a:spcPts val="0"/>
              </a:spcBef>
              <a:spcAft>
                <a:spcPts val="0"/>
              </a:spcAft>
              <a:buNone/>
            </a:pPr>
            <a:r>
              <a:t/>
            </a:r>
            <a:endParaRPr i="1" sz="1800">
              <a:solidFill>
                <a:srgbClr val="666666"/>
              </a:solidFill>
              <a:latin typeface="Lora Medium"/>
              <a:ea typeface="Lora Medium"/>
              <a:cs typeface="Lora Medium"/>
              <a:sym typeface="Lora Medium"/>
            </a:endParaRPr>
          </a:p>
          <a:p>
            <a:pPr indent="0" lvl="0" marL="0" rtl="0" algn="l">
              <a:spcBef>
                <a:spcPts val="0"/>
              </a:spcBef>
              <a:spcAft>
                <a:spcPts val="0"/>
              </a:spcAft>
              <a:buNone/>
            </a:pPr>
            <a:r>
              <a:t/>
            </a:r>
            <a:endParaRPr sz="1800">
              <a:solidFill>
                <a:srgbClr val="666666"/>
              </a:solidFill>
              <a:latin typeface="Lora"/>
              <a:ea typeface="Lora"/>
              <a:cs typeface="Lora"/>
              <a:sym typeface="Lora"/>
            </a:endParaRPr>
          </a:p>
          <a:p>
            <a:pPr indent="0" lvl="0" marL="0" rtl="0" algn="l">
              <a:spcBef>
                <a:spcPts val="0"/>
              </a:spcBef>
              <a:spcAft>
                <a:spcPts val="0"/>
              </a:spcAft>
              <a:buNone/>
            </a:pPr>
            <a:r>
              <a:rPr lang="en" sz="1800">
                <a:solidFill>
                  <a:srgbClr val="666666"/>
                </a:solidFill>
                <a:latin typeface="Lora Medium"/>
                <a:ea typeface="Lora Medium"/>
                <a:cs typeface="Lora Medium"/>
                <a:sym typeface="Lora Medium"/>
              </a:rPr>
              <a:t>Prize collected on Route </a:t>
            </a:r>
            <a:r>
              <a:rPr i="1" lang="en" sz="1800">
                <a:solidFill>
                  <a:srgbClr val="FF0707"/>
                </a:solidFill>
                <a:latin typeface="Lora Medium"/>
                <a:ea typeface="Lora Medium"/>
                <a:cs typeface="Lora Medium"/>
                <a:sym typeface="Lora Medium"/>
              </a:rPr>
              <a:t>R</a:t>
            </a:r>
            <a:endParaRPr i="1" sz="1800">
              <a:solidFill>
                <a:srgbClr val="FF0707"/>
              </a:solidFill>
              <a:latin typeface="Lora Medium"/>
              <a:ea typeface="Lora Medium"/>
              <a:cs typeface="Lora Medium"/>
              <a:sym typeface="Lora Medium"/>
            </a:endParaRPr>
          </a:p>
          <a:p>
            <a:pPr indent="0" lvl="0" marL="0" rtl="0" algn="l">
              <a:spcBef>
                <a:spcPts val="0"/>
              </a:spcBef>
              <a:spcAft>
                <a:spcPts val="0"/>
              </a:spcAft>
              <a:buNone/>
            </a:pPr>
            <a:r>
              <a:t/>
            </a:r>
            <a:endParaRPr sz="1800">
              <a:solidFill>
                <a:srgbClr val="666666"/>
              </a:solidFill>
              <a:latin typeface="Lora"/>
              <a:ea typeface="Lora"/>
              <a:cs typeface="Lora"/>
              <a:sym typeface="Lora"/>
            </a:endParaRPr>
          </a:p>
          <a:p>
            <a:pPr indent="0" lvl="0" marL="0" rtl="0" algn="l">
              <a:spcBef>
                <a:spcPts val="0"/>
              </a:spcBef>
              <a:spcAft>
                <a:spcPts val="0"/>
              </a:spcAft>
              <a:buNone/>
            </a:pPr>
            <a:r>
              <a:t/>
            </a:r>
            <a:endParaRPr sz="1800">
              <a:solidFill>
                <a:srgbClr val="666666"/>
              </a:solidFill>
              <a:latin typeface="Lora"/>
              <a:ea typeface="Lora"/>
              <a:cs typeface="Lora"/>
              <a:sym typeface="Lora"/>
            </a:endParaRPr>
          </a:p>
          <a:p>
            <a:pPr indent="0" lvl="0" marL="0" rtl="0" algn="l">
              <a:spcBef>
                <a:spcPts val="0"/>
              </a:spcBef>
              <a:spcAft>
                <a:spcPts val="0"/>
              </a:spcAft>
              <a:buNone/>
            </a:pPr>
            <a:r>
              <a:t/>
            </a:r>
            <a:endParaRPr sz="1800">
              <a:solidFill>
                <a:srgbClr val="666666"/>
              </a:solidFill>
              <a:latin typeface="Lora"/>
              <a:ea typeface="Lora"/>
              <a:cs typeface="Lora"/>
              <a:sym typeface="Lora"/>
            </a:endParaRPr>
          </a:p>
          <a:p>
            <a:pPr indent="0" lvl="0" marL="0" rtl="0" algn="l">
              <a:spcBef>
                <a:spcPts val="0"/>
              </a:spcBef>
              <a:spcAft>
                <a:spcPts val="0"/>
              </a:spcAft>
              <a:buNone/>
            </a:pPr>
            <a:r>
              <a:t/>
            </a:r>
            <a:endParaRPr sz="1800">
              <a:solidFill>
                <a:srgbClr val="666666"/>
              </a:solidFill>
              <a:latin typeface="Lora"/>
              <a:ea typeface="Lora"/>
              <a:cs typeface="Lora"/>
              <a:sym typeface="Lora"/>
            </a:endParaRPr>
          </a:p>
          <a:p>
            <a:pPr indent="0" lvl="0" marL="0" rtl="0" algn="ctr">
              <a:spcBef>
                <a:spcPts val="0"/>
              </a:spcBef>
              <a:spcAft>
                <a:spcPts val="0"/>
              </a:spcAft>
              <a:buNone/>
            </a:pPr>
            <a:r>
              <a:t/>
            </a:r>
            <a:endParaRPr b="1" sz="1800">
              <a:solidFill>
                <a:srgbClr val="666666"/>
              </a:solidFill>
              <a:latin typeface="Lora"/>
              <a:ea typeface="Lora"/>
              <a:cs typeface="Lora"/>
              <a:sym typeface="Lora"/>
            </a:endParaRPr>
          </a:p>
          <a:p>
            <a:pPr indent="0" lvl="0" marL="0" rtl="0" algn="ctr">
              <a:spcBef>
                <a:spcPts val="0"/>
              </a:spcBef>
              <a:spcAft>
                <a:spcPts val="0"/>
              </a:spcAft>
              <a:buNone/>
            </a:pPr>
            <a:r>
              <a:rPr b="1" lang="en" sz="1800">
                <a:solidFill>
                  <a:srgbClr val="666666"/>
                </a:solidFill>
                <a:latin typeface="Lora"/>
                <a:ea typeface="Lora"/>
                <a:cs typeface="Lora"/>
                <a:sym typeface="Lora"/>
              </a:rPr>
              <a:t>Given the initial battery power </a:t>
            </a:r>
            <a:r>
              <a:rPr b="1" i="1" lang="en" sz="1800">
                <a:solidFill>
                  <a:srgbClr val="FF0707"/>
                </a:solidFill>
                <a:latin typeface="Lora"/>
                <a:ea typeface="Lora"/>
                <a:cs typeface="Lora"/>
                <a:sym typeface="Lora"/>
              </a:rPr>
              <a:t>B</a:t>
            </a:r>
            <a:r>
              <a:rPr b="1" lang="en" sz="1800">
                <a:solidFill>
                  <a:srgbClr val="666666"/>
                </a:solidFill>
                <a:latin typeface="Lora"/>
                <a:ea typeface="Lora"/>
                <a:cs typeface="Lora"/>
                <a:sym typeface="Lora"/>
              </a:rPr>
              <a:t> of the robot, the goal is to find a data-collecting route </a:t>
            </a:r>
            <a:r>
              <a:rPr b="1" i="1" lang="en" sz="1800">
                <a:solidFill>
                  <a:srgbClr val="FF0707"/>
                </a:solidFill>
                <a:latin typeface="Lora"/>
                <a:ea typeface="Lora"/>
                <a:cs typeface="Lora"/>
                <a:sym typeface="Lora"/>
              </a:rPr>
              <a:t>R</a:t>
            </a:r>
            <a:r>
              <a:rPr b="1" lang="en" sz="1800">
                <a:solidFill>
                  <a:srgbClr val="666666"/>
                </a:solidFill>
                <a:latin typeface="Lora"/>
                <a:ea typeface="Lora"/>
                <a:cs typeface="Lora"/>
                <a:sym typeface="Lora"/>
              </a:rPr>
              <a:t> to maximize the total prizes </a:t>
            </a:r>
            <a:r>
              <a:rPr b="1" i="1" lang="en" sz="1800">
                <a:solidFill>
                  <a:srgbClr val="FF0707"/>
                </a:solidFill>
                <a:latin typeface="Lora"/>
                <a:ea typeface="Lora"/>
                <a:cs typeface="Lora"/>
                <a:sym typeface="Lora"/>
              </a:rPr>
              <a:t>P</a:t>
            </a:r>
            <a:r>
              <a:rPr b="1" baseline="-25000" i="1" lang="en" sz="1800">
                <a:solidFill>
                  <a:srgbClr val="FF0707"/>
                </a:solidFill>
                <a:latin typeface="Lora"/>
                <a:ea typeface="Lora"/>
                <a:cs typeface="Lora"/>
                <a:sym typeface="Lora"/>
              </a:rPr>
              <a:t>R</a:t>
            </a:r>
            <a:r>
              <a:rPr b="1" lang="en" sz="1800">
                <a:solidFill>
                  <a:srgbClr val="FF0707"/>
                </a:solidFill>
                <a:latin typeface="Lora"/>
                <a:ea typeface="Lora"/>
                <a:cs typeface="Lora"/>
                <a:sym typeface="Lora"/>
              </a:rPr>
              <a:t> </a:t>
            </a:r>
            <a:r>
              <a:rPr b="1" lang="en" sz="1800">
                <a:solidFill>
                  <a:srgbClr val="666666"/>
                </a:solidFill>
                <a:latin typeface="Lora"/>
                <a:ea typeface="Lora"/>
                <a:cs typeface="Lora"/>
                <a:sym typeface="Lora"/>
              </a:rPr>
              <a:t>it collects while returning to </a:t>
            </a:r>
            <a:r>
              <a:rPr b="1" i="1" lang="en" sz="1800">
                <a:solidFill>
                  <a:srgbClr val="FF0707"/>
                </a:solidFill>
                <a:latin typeface="Lora"/>
                <a:ea typeface="Lora"/>
                <a:cs typeface="Lora"/>
                <a:sym typeface="Lora"/>
              </a:rPr>
              <a:t>r</a:t>
            </a:r>
            <a:r>
              <a:rPr b="1" lang="en" sz="1800">
                <a:solidFill>
                  <a:srgbClr val="666666"/>
                </a:solidFill>
                <a:latin typeface="Lora"/>
                <a:ea typeface="Lora"/>
                <a:cs typeface="Lora"/>
                <a:sym typeface="Lora"/>
              </a:rPr>
              <a:t> without running out of its battery power; that is, </a:t>
            </a:r>
            <a:r>
              <a:rPr b="1" i="1" lang="en" sz="1800">
                <a:solidFill>
                  <a:srgbClr val="FF0707"/>
                </a:solidFill>
                <a:latin typeface="Lora"/>
                <a:ea typeface="Lora"/>
                <a:cs typeface="Lora"/>
                <a:sym typeface="Lora"/>
              </a:rPr>
              <a:t>B</a:t>
            </a:r>
            <a:r>
              <a:rPr b="1" baseline="-25000" i="1" lang="en" sz="1800">
                <a:solidFill>
                  <a:srgbClr val="FF0707"/>
                </a:solidFill>
                <a:latin typeface="Lora"/>
                <a:ea typeface="Lora"/>
                <a:cs typeface="Lora"/>
                <a:sym typeface="Lora"/>
              </a:rPr>
              <a:t>R</a:t>
            </a:r>
            <a:r>
              <a:rPr b="1" lang="en" sz="1800">
                <a:solidFill>
                  <a:srgbClr val="FF0707"/>
                </a:solidFill>
                <a:latin typeface="Lora"/>
                <a:ea typeface="Lora"/>
                <a:cs typeface="Lora"/>
                <a:sym typeface="Lora"/>
              </a:rPr>
              <a:t> ≤ </a:t>
            </a:r>
            <a:r>
              <a:rPr b="1" i="1" lang="en" sz="1800">
                <a:solidFill>
                  <a:srgbClr val="FF0707"/>
                </a:solidFill>
                <a:latin typeface="Lora"/>
                <a:ea typeface="Lora"/>
                <a:cs typeface="Lora"/>
                <a:sym typeface="Lora"/>
              </a:rPr>
              <a:t>B</a:t>
            </a:r>
            <a:endParaRPr b="1" sz="1800">
              <a:solidFill>
                <a:srgbClr val="666666"/>
              </a:solidFill>
              <a:latin typeface="Lora"/>
              <a:ea typeface="Lora"/>
              <a:cs typeface="Lora"/>
              <a:sym typeface="Lora"/>
            </a:endParaRPr>
          </a:p>
          <a:p>
            <a:pPr indent="0" lvl="0" marL="0" rtl="0" algn="l">
              <a:spcBef>
                <a:spcPts val="0"/>
              </a:spcBef>
              <a:spcAft>
                <a:spcPts val="0"/>
              </a:spcAft>
              <a:buClr>
                <a:schemeClr val="dk1"/>
              </a:buClr>
              <a:buSzPts val="1100"/>
              <a:buFont typeface="Arial"/>
              <a:buNone/>
            </a:pPr>
            <a:r>
              <a:t/>
            </a:r>
            <a:endParaRPr sz="1800">
              <a:solidFill>
                <a:srgbClr val="666666"/>
              </a:solidFill>
              <a:latin typeface="Lora"/>
              <a:ea typeface="Lora"/>
              <a:cs typeface="Lora"/>
              <a:sym typeface="Lora"/>
            </a:endParaRPr>
          </a:p>
          <a:p>
            <a:pPr indent="0" lvl="0" marL="0" rtl="0" algn="l">
              <a:spcBef>
                <a:spcPts val="0"/>
              </a:spcBef>
              <a:spcAft>
                <a:spcPts val="0"/>
              </a:spcAft>
              <a:buNone/>
            </a:pPr>
            <a:r>
              <a:t/>
            </a:r>
            <a:endParaRPr sz="1800">
              <a:solidFill>
                <a:srgbClr val="666666"/>
              </a:solidFill>
              <a:latin typeface="Lora Medium"/>
              <a:ea typeface="Lora Medium"/>
              <a:cs typeface="Lora Medium"/>
              <a:sym typeface="Lora Medium"/>
            </a:endParaRPr>
          </a:p>
          <a:p>
            <a:pPr indent="0" lvl="0" marL="0" rtl="0" algn="l">
              <a:spcBef>
                <a:spcPts val="0"/>
              </a:spcBef>
              <a:spcAft>
                <a:spcPts val="0"/>
              </a:spcAft>
              <a:buNone/>
            </a:pPr>
            <a:r>
              <a:t/>
            </a:r>
            <a:endParaRPr i="1" sz="1800">
              <a:solidFill>
                <a:srgbClr val="666666"/>
              </a:solidFill>
              <a:latin typeface="Lora Medium"/>
              <a:ea typeface="Lora Medium"/>
              <a:cs typeface="Lora Medium"/>
              <a:sym typeface="Lora Medium"/>
            </a:endParaRPr>
          </a:p>
          <a:p>
            <a:pPr indent="0" lvl="0" marL="0" rtl="0" algn="l">
              <a:spcBef>
                <a:spcPts val="0"/>
              </a:spcBef>
              <a:spcAft>
                <a:spcPts val="0"/>
              </a:spcAft>
              <a:buNone/>
            </a:pPr>
            <a:r>
              <a:t/>
            </a:r>
            <a:endParaRPr i="1" sz="1800">
              <a:solidFill>
                <a:srgbClr val="666666"/>
              </a:solidFill>
              <a:latin typeface="Lora Medium"/>
              <a:ea typeface="Lora Medium"/>
              <a:cs typeface="Lora Medium"/>
              <a:sym typeface="Lora Medium"/>
            </a:endParaRPr>
          </a:p>
          <a:p>
            <a:pPr indent="0" lvl="0" marL="0" rtl="0" algn="l">
              <a:spcBef>
                <a:spcPts val="0"/>
              </a:spcBef>
              <a:spcAft>
                <a:spcPts val="0"/>
              </a:spcAft>
              <a:buNone/>
            </a:pPr>
            <a:r>
              <a:rPr lang="en" sz="1800">
                <a:solidFill>
                  <a:srgbClr val="666666"/>
                </a:solidFill>
                <a:latin typeface="Lora Medium"/>
                <a:ea typeface="Lora Medium"/>
                <a:cs typeface="Lora Medium"/>
                <a:sym typeface="Lora Medium"/>
              </a:rPr>
              <a:t>          </a:t>
            </a:r>
            <a:endParaRPr sz="1800">
              <a:solidFill>
                <a:srgbClr val="666666"/>
              </a:solidFill>
              <a:latin typeface="Lora"/>
              <a:ea typeface="Lora"/>
              <a:cs typeface="Lora"/>
              <a:sym typeface="Lora"/>
            </a:endParaRPr>
          </a:p>
          <a:p>
            <a:pPr indent="0" lvl="0" marL="0" rtl="0" algn="l">
              <a:spcBef>
                <a:spcPts val="0"/>
              </a:spcBef>
              <a:spcAft>
                <a:spcPts val="0"/>
              </a:spcAft>
              <a:buNone/>
            </a:pPr>
            <a:r>
              <a:t/>
            </a:r>
            <a:endParaRPr sz="1800">
              <a:solidFill>
                <a:srgbClr val="666666"/>
              </a:solidFill>
              <a:latin typeface="Lora"/>
              <a:ea typeface="Lora"/>
              <a:cs typeface="Lora"/>
              <a:sym typeface="Lora"/>
            </a:endParaRPr>
          </a:p>
          <a:p>
            <a:pPr indent="0" lvl="0" marL="0" rtl="0" algn="l">
              <a:spcBef>
                <a:spcPts val="0"/>
              </a:spcBef>
              <a:spcAft>
                <a:spcPts val="0"/>
              </a:spcAft>
              <a:buNone/>
            </a:pPr>
            <a:r>
              <a:t/>
            </a:r>
            <a:endParaRPr sz="1800">
              <a:solidFill>
                <a:srgbClr val="666666"/>
              </a:solidFill>
              <a:latin typeface="Lora"/>
              <a:ea typeface="Lora"/>
              <a:cs typeface="Lora"/>
              <a:sym typeface="Lora"/>
            </a:endParaRPr>
          </a:p>
          <a:p>
            <a:pPr indent="0" lvl="0" marL="0" rtl="0" algn="l">
              <a:spcBef>
                <a:spcPts val="0"/>
              </a:spcBef>
              <a:spcAft>
                <a:spcPts val="0"/>
              </a:spcAft>
              <a:buNone/>
            </a:pPr>
            <a:r>
              <a:rPr lang="en" sz="1800">
                <a:solidFill>
                  <a:srgbClr val="666666"/>
                </a:solidFill>
                <a:latin typeface="Lora"/>
                <a:ea typeface="Lora"/>
                <a:cs typeface="Lora"/>
                <a:sym typeface="Lora"/>
              </a:rPr>
              <a:t>                                                                                   </a:t>
            </a:r>
            <a:endParaRPr sz="1800">
              <a:solidFill>
                <a:srgbClr val="666666"/>
              </a:solidFill>
              <a:latin typeface="Lora"/>
              <a:ea typeface="Lora"/>
              <a:cs typeface="Lora"/>
              <a:sym typeface="Lora"/>
            </a:endParaRPr>
          </a:p>
        </p:txBody>
      </p:sp>
      <p:pic>
        <p:nvPicPr>
          <p:cNvPr id="139" name="Google Shape;139;p22"/>
          <p:cNvPicPr preferRelativeResize="0"/>
          <p:nvPr/>
        </p:nvPicPr>
        <p:blipFill rotWithShape="1">
          <a:blip r:embed="rId3">
            <a:alphaModFix/>
          </a:blip>
          <a:srcRect b="0" l="0" r="0" t="10217"/>
          <a:stretch/>
        </p:blipFill>
        <p:spPr>
          <a:xfrm>
            <a:off x="531674" y="1901487"/>
            <a:ext cx="5787375" cy="313175"/>
          </a:xfrm>
          <a:prstGeom prst="rect">
            <a:avLst/>
          </a:prstGeom>
          <a:noFill/>
          <a:ln>
            <a:noFill/>
          </a:ln>
        </p:spPr>
      </p:pic>
      <p:pic>
        <p:nvPicPr>
          <p:cNvPr id="140" name="Google Shape;140;p22"/>
          <p:cNvPicPr preferRelativeResize="0"/>
          <p:nvPr/>
        </p:nvPicPr>
        <p:blipFill>
          <a:blip r:embed="rId4">
            <a:alphaModFix/>
          </a:blip>
          <a:stretch>
            <a:fillRect/>
          </a:stretch>
        </p:blipFill>
        <p:spPr>
          <a:xfrm>
            <a:off x="531672" y="2707250"/>
            <a:ext cx="1611805" cy="313175"/>
          </a:xfrm>
          <a:prstGeom prst="rect">
            <a:avLst/>
          </a:prstGeom>
          <a:noFill/>
          <a:ln>
            <a:noFill/>
          </a:ln>
        </p:spPr>
      </p:pic>
      <p:pic>
        <p:nvPicPr>
          <p:cNvPr id="141" name="Google Shape;141;p22"/>
          <p:cNvPicPr preferRelativeResize="0"/>
          <p:nvPr/>
        </p:nvPicPr>
        <p:blipFill rotWithShape="1">
          <a:blip r:embed="rId5">
            <a:alphaModFix/>
          </a:blip>
          <a:srcRect b="0" l="0" r="2372" t="0"/>
          <a:stretch/>
        </p:blipFill>
        <p:spPr>
          <a:xfrm>
            <a:off x="1954200" y="3314950"/>
            <a:ext cx="5235600" cy="276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3"/>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  Budget-Constrained Travelling Salesman Problem (BC-TSP)</a:t>
            </a:r>
            <a:endParaRPr b="1" sz="2020">
              <a:latin typeface="Lora"/>
              <a:ea typeface="Lora"/>
              <a:cs typeface="Lora"/>
              <a:sym typeface="Lora"/>
            </a:endParaRPr>
          </a:p>
        </p:txBody>
      </p:sp>
      <p:sp>
        <p:nvSpPr>
          <p:cNvPr id="147" name="Google Shape;147;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8" name="Google Shape;148;p23"/>
          <p:cNvPicPr preferRelativeResize="0"/>
          <p:nvPr/>
        </p:nvPicPr>
        <p:blipFill>
          <a:blip r:embed="rId3">
            <a:alphaModFix/>
          </a:blip>
          <a:stretch>
            <a:fillRect/>
          </a:stretch>
        </p:blipFill>
        <p:spPr>
          <a:xfrm>
            <a:off x="195825" y="683750"/>
            <a:ext cx="3998824" cy="3998799"/>
          </a:xfrm>
          <a:prstGeom prst="rect">
            <a:avLst/>
          </a:prstGeom>
          <a:noFill/>
          <a:ln>
            <a:noFill/>
          </a:ln>
        </p:spPr>
      </p:pic>
      <p:pic>
        <p:nvPicPr>
          <p:cNvPr id="149" name="Google Shape;149;p23"/>
          <p:cNvPicPr preferRelativeResize="0"/>
          <p:nvPr/>
        </p:nvPicPr>
        <p:blipFill>
          <a:blip r:embed="rId4">
            <a:alphaModFix/>
          </a:blip>
          <a:stretch>
            <a:fillRect/>
          </a:stretch>
        </p:blipFill>
        <p:spPr>
          <a:xfrm>
            <a:off x="4347049" y="836150"/>
            <a:ext cx="4644551" cy="337785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4"/>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Algorithms</a:t>
            </a:r>
            <a:endParaRPr b="1" sz="2020">
              <a:latin typeface="Lora"/>
              <a:ea typeface="Lora"/>
              <a:cs typeface="Lora"/>
              <a:sym typeface="Lora"/>
            </a:endParaRPr>
          </a:p>
        </p:txBody>
      </p:sp>
      <p:sp>
        <p:nvSpPr>
          <p:cNvPr id="155" name="Google Shape;155;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56" name="Google Shape;156;p24"/>
          <p:cNvSpPr txBox="1"/>
          <p:nvPr/>
        </p:nvSpPr>
        <p:spPr>
          <a:xfrm>
            <a:off x="413050" y="734600"/>
            <a:ext cx="8251800" cy="41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ora SemiBold"/>
                <a:ea typeface="Lora SemiBold"/>
                <a:cs typeface="Lora SemiBold"/>
                <a:sym typeface="Lora SemiBold"/>
              </a:rPr>
              <a:t>Greedy Algorithm (</a:t>
            </a:r>
            <a:r>
              <a:rPr lang="en" sz="1800">
                <a:solidFill>
                  <a:srgbClr val="FF0707"/>
                </a:solidFill>
                <a:latin typeface="Lora SemiBold"/>
                <a:ea typeface="Lora SemiBold"/>
                <a:cs typeface="Lora SemiBold"/>
                <a:sym typeface="Lora SemiBold"/>
              </a:rPr>
              <a:t>P</a:t>
            </a:r>
            <a:r>
              <a:rPr lang="en" sz="1800">
                <a:solidFill>
                  <a:schemeClr val="dk2"/>
                </a:solidFill>
                <a:latin typeface="Lora SemiBold"/>
                <a:ea typeface="Lora SemiBold"/>
                <a:cs typeface="Lora SemiBold"/>
                <a:sym typeface="Lora SemiBold"/>
              </a:rPr>
              <a:t>rize </a:t>
            </a:r>
            <a:r>
              <a:rPr lang="en" sz="1800">
                <a:solidFill>
                  <a:srgbClr val="FF0707"/>
                </a:solidFill>
                <a:latin typeface="Lora SemiBold"/>
                <a:ea typeface="Lora SemiBold"/>
                <a:cs typeface="Lora SemiBold"/>
                <a:sym typeface="Lora SemiBold"/>
              </a:rPr>
              <a:t>C</a:t>
            </a:r>
            <a:r>
              <a:rPr lang="en" sz="1800">
                <a:solidFill>
                  <a:schemeClr val="dk2"/>
                </a:solidFill>
                <a:latin typeface="Lora SemiBold"/>
                <a:ea typeface="Lora SemiBold"/>
                <a:cs typeface="Lora SemiBold"/>
                <a:sym typeface="Lora SemiBold"/>
              </a:rPr>
              <a:t>ost </a:t>
            </a:r>
            <a:r>
              <a:rPr lang="en" sz="1800">
                <a:solidFill>
                  <a:srgbClr val="FF0707"/>
                </a:solidFill>
                <a:latin typeface="Lora SemiBold"/>
                <a:ea typeface="Lora SemiBold"/>
                <a:cs typeface="Lora SemiBold"/>
                <a:sym typeface="Lora SemiBold"/>
              </a:rPr>
              <a:t>R</a:t>
            </a:r>
            <a:r>
              <a:rPr lang="en" sz="1800">
                <a:solidFill>
                  <a:schemeClr val="dk2"/>
                </a:solidFill>
                <a:latin typeface="Lora SemiBold"/>
                <a:ea typeface="Lora SemiBold"/>
                <a:cs typeface="Lora SemiBold"/>
                <a:sym typeface="Lora SemiBold"/>
              </a:rPr>
              <a:t>atio)</a:t>
            </a:r>
            <a:endParaRPr sz="1800">
              <a:solidFill>
                <a:schemeClr val="dk2"/>
              </a:solidFill>
              <a:latin typeface="Lora SemiBold"/>
              <a:ea typeface="Lora SemiBold"/>
              <a:cs typeface="Lora SemiBold"/>
              <a:sym typeface="Lora SemiBold"/>
            </a:endParaRPr>
          </a:p>
          <a:p>
            <a:pPr indent="0" lvl="0" marL="0" rtl="0" algn="l">
              <a:spcBef>
                <a:spcPts val="0"/>
              </a:spcBef>
              <a:spcAft>
                <a:spcPts val="0"/>
              </a:spcAft>
              <a:buNone/>
            </a:pPr>
            <a:r>
              <a:t/>
            </a:r>
            <a:endParaRPr sz="1800">
              <a:solidFill>
                <a:schemeClr val="dk2"/>
              </a:solidFill>
              <a:latin typeface="Lora SemiBold"/>
              <a:ea typeface="Lora SemiBold"/>
              <a:cs typeface="Lora SemiBold"/>
              <a:sym typeface="Lora SemiBold"/>
            </a:endParaRPr>
          </a:p>
          <a:p>
            <a:pPr indent="0" lvl="0" marL="0" rtl="0" algn="l">
              <a:spcBef>
                <a:spcPts val="0"/>
              </a:spcBef>
              <a:spcAft>
                <a:spcPts val="0"/>
              </a:spcAft>
              <a:buNone/>
            </a:pPr>
            <a:r>
              <a:t/>
            </a:r>
            <a:endParaRPr sz="1800">
              <a:solidFill>
                <a:schemeClr val="dk2"/>
              </a:solidFill>
              <a:latin typeface="Lora SemiBold"/>
              <a:ea typeface="Lora SemiBold"/>
              <a:cs typeface="Lora SemiBold"/>
              <a:sym typeface="Lora SemiBold"/>
            </a:endParaRPr>
          </a:p>
          <a:p>
            <a:pPr indent="0" lvl="0" marL="0" rtl="0" algn="l">
              <a:spcBef>
                <a:spcPts val="0"/>
              </a:spcBef>
              <a:spcAft>
                <a:spcPts val="0"/>
              </a:spcAft>
              <a:buNone/>
            </a:pPr>
            <a:r>
              <a:t/>
            </a:r>
            <a:endParaRPr sz="18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i="1" sz="18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p:txBody>
      </p:sp>
      <p:pic>
        <p:nvPicPr>
          <p:cNvPr id="157" name="Google Shape;157;p24"/>
          <p:cNvPicPr preferRelativeResize="0"/>
          <p:nvPr/>
        </p:nvPicPr>
        <p:blipFill>
          <a:blip r:embed="rId3">
            <a:alphaModFix/>
          </a:blip>
          <a:stretch>
            <a:fillRect/>
          </a:stretch>
        </p:blipFill>
        <p:spPr>
          <a:xfrm>
            <a:off x="4504567" y="683749"/>
            <a:ext cx="4566957" cy="4121400"/>
          </a:xfrm>
          <a:prstGeom prst="rect">
            <a:avLst/>
          </a:prstGeom>
          <a:noFill/>
          <a:ln>
            <a:noFill/>
          </a:ln>
        </p:spPr>
      </p:pic>
      <p:pic>
        <p:nvPicPr>
          <p:cNvPr id="158" name="Google Shape;158;p24"/>
          <p:cNvPicPr preferRelativeResize="0"/>
          <p:nvPr/>
        </p:nvPicPr>
        <p:blipFill>
          <a:blip r:embed="rId4">
            <a:alphaModFix/>
          </a:blip>
          <a:stretch>
            <a:fillRect/>
          </a:stretch>
        </p:blipFill>
        <p:spPr>
          <a:xfrm>
            <a:off x="526975" y="1560525"/>
            <a:ext cx="3394100" cy="2612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Algorithms</a:t>
            </a:r>
            <a:endParaRPr b="1" sz="2020">
              <a:latin typeface="Lora"/>
              <a:ea typeface="Lora"/>
              <a:cs typeface="Lora"/>
              <a:sym typeface="Lora"/>
            </a:endParaRPr>
          </a:p>
        </p:txBody>
      </p:sp>
      <p:sp>
        <p:nvSpPr>
          <p:cNvPr id="164" name="Google Shape;164;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5" name="Google Shape;165;p25"/>
          <p:cNvSpPr txBox="1"/>
          <p:nvPr/>
        </p:nvSpPr>
        <p:spPr>
          <a:xfrm>
            <a:off x="413050" y="734600"/>
            <a:ext cx="8251800" cy="41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0707"/>
                </a:solidFill>
                <a:latin typeface="Lora SemiBold"/>
                <a:ea typeface="Lora SemiBold"/>
                <a:cs typeface="Lora SemiBold"/>
                <a:sym typeface="Lora SemiBold"/>
              </a:rPr>
              <a:t>I</a:t>
            </a:r>
            <a:r>
              <a:rPr lang="en" sz="1800">
                <a:solidFill>
                  <a:schemeClr val="dk2"/>
                </a:solidFill>
                <a:latin typeface="Lora SemiBold"/>
                <a:ea typeface="Lora SemiBold"/>
                <a:cs typeface="Lora SemiBold"/>
                <a:sym typeface="Lora SemiBold"/>
              </a:rPr>
              <a:t>nteger </a:t>
            </a:r>
            <a:r>
              <a:rPr lang="en" sz="1800">
                <a:solidFill>
                  <a:srgbClr val="FF0707"/>
                </a:solidFill>
                <a:latin typeface="Lora SemiBold"/>
                <a:ea typeface="Lora SemiBold"/>
                <a:cs typeface="Lora SemiBold"/>
                <a:sym typeface="Lora SemiBold"/>
              </a:rPr>
              <a:t>L</a:t>
            </a:r>
            <a:r>
              <a:rPr lang="en" sz="1800">
                <a:solidFill>
                  <a:schemeClr val="dk2"/>
                </a:solidFill>
                <a:latin typeface="Lora SemiBold"/>
                <a:ea typeface="Lora SemiBold"/>
                <a:cs typeface="Lora SemiBold"/>
                <a:sym typeface="Lora SemiBold"/>
              </a:rPr>
              <a:t>inear </a:t>
            </a:r>
            <a:r>
              <a:rPr lang="en" sz="1800">
                <a:solidFill>
                  <a:srgbClr val="FF0707"/>
                </a:solidFill>
                <a:latin typeface="Lora SemiBold"/>
                <a:ea typeface="Lora SemiBold"/>
                <a:cs typeface="Lora SemiBold"/>
                <a:sym typeface="Lora SemiBold"/>
              </a:rPr>
              <a:t>P</a:t>
            </a:r>
            <a:r>
              <a:rPr lang="en" sz="1800">
                <a:solidFill>
                  <a:schemeClr val="dk2"/>
                </a:solidFill>
                <a:latin typeface="Lora SemiBold"/>
                <a:ea typeface="Lora SemiBold"/>
                <a:cs typeface="Lora SemiBold"/>
                <a:sym typeface="Lora SemiBold"/>
              </a:rPr>
              <a:t>rogramming</a:t>
            </a:r>
            <a:endParaRPr sz="1800">
              <a:solidFill>
                <a:schemeClr val="dk2"/>
              </a:solidFill>
              <a:latin typeface="Lora SemiBold"/>
              <a:ea typeface="Lora SemiBold"/>
              <a:cs typeface="Lora SemiBold"/>
              <a:sym typeface="Lora SemiBold"/>
            </a:endParaRPr>
          </a:p>
          <a:p>
            <a:pPr indent="0" lvl="0" marL="0" rtl="0" algn="l">
              <a:spcBef>
                <a:spcPts val="0"/>
              </a:spcBef>
              <a:spcAft>
                <a:spcPts val="0"/>
              </a:spcAft>
              <a:buNone/>
            </a:pPr>
            <a:r>
              <a:t/>
            </a:r>
            <a:endParaRPr sz="1800">
              <a:solidFill>
                <a:schemeClr val="dk2"/>
              </a:solidFill>
              <a:latin typeface="Lora SemiBold"/>
              <a:ea typeface="Lora SemiBold"/>
              <a:cs typeface="Lora SemiBold"/>
              <a:sym typeface="Lora SemiBold"/>
            </a:endParaRPr>
          </a:p>
          <a:p>
            <a:pPr indent="0" lvl="0" marL="0" rtl="0" algn="l">
              <a:spcBef>
                <a:spcPts val="0"/>
              </a:spcBef>
              <a:spcAft>
                <a:spcPts val="0"/>
              </a:spcAft>
              <a:buNone/>
            </a:pPr>
            <a:r>
              <a:t/>
            </a:r>
            <a:endParaRPr sz="1800">
              <a:solidFill>
                <a:schemeClr val="dk2"/>
              </a:solidFill>
              <a:latin typeface="Lora SemiBold"/>
              <a:ea typeface="Lora SemiBold"/>
              <a:cs typeface="Lora SemiBold"/>
              <a:sym typeface="Lora SemiBold"/>
            </a:endParaRPr>
          </a:p>
          <a:p>
            <a:pPr indent="0" lvl="0" marL="0" rtl="0" algn="l">
              <a:spcBef>
                <a:spcPts val="0"/>
              </a:spcBef>
              <a:spcAft>
                <a:spcPts val="0"/>
              </a:spcAft>
              <a:buNone/>
            </a:pPr>
            <a:r>
              <a:t/>
            </a:r>
            <a:endParaRPr sz="18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i="1" sz="18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p:txBody>
      </p:sp>
      <p:pic>
        <p:nvPicPr>
          <p:cNvPr id="166" name="Google Shape;166;p25"/>
          <p:cNvPicPr preferRelativeResize="0"/>
          <p:nvPr/>
        </p:nvPicPr>
        <p:blipFill rotWithShape="1">
          <a:blip r:embed="rId3">
            <a:alphaModFix/>
          </a:blip>
          <a:srcRect b="0" l="7766" r="0" t="0"/>
          <a:stretch/>
        </p:blipFill>
        <p:spPr>
          <a:xfrm>
            <a:off x="2638602" y="1220325"/>
            <a:ext cx="4451125" cy="1814525"/>
          </a:xfrm>
          <a:prstGeom prst="rect">
            <a:avLst/>
          </a:prstGeom>
          <a:noFill/>
          <a:ln>
            <a:noFill/>
          </a:ln>
        </p:spPr>
      </p:pic>
      <p:pic>
        <p:nvPicPr>
          <p:cNvPr id="167" name="Google Shape;167;p25"/>
          <p:cNvPicPr preferRelativeResize="0"/>
          <p:nvPr/>
        </p:nvPicPr>
        <p:blipFill rotWithShape="1">
          <a:blip r:embed="rId4">
            <a:alphaModFix/>
          </a:blip>
          <a:srcRect b="0" l="0" r="0" t="9066"/>
          <a:stretch/>
        </p:blipFill>
        <p:spPr>
          <a:xfrm>
            <a:off x="2531350" y="2875975"/>
            <a:ext cx="4451125" cy="198001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Algorithms</a:t>
            </a:r>
            <a:endParaRPr b="1" sz="2020">
              <a:latin typeface="Lora"/>
              <a:ea typeface="Lora"/>
              <a:cs typeface="Lora"/>
              <a:sym typeface="Lora"/>
            </a:endParaRPr>
          </a:p>
        </p:txBody>
      </p:sp>
      <p:sp>
        <p:nvSpPr>
          <p:cNvPr id="173" name="Google Shape;173;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4" name="Google Shape;174;p26"/>
          <p:cNvSpPr txBox="1"/>
          <p:nvPr/>
        </p:nvSpPr>
        <p:spPr>
          <a:xfrm>
            <a:off x="413050" y="734600"/>
            <a:ext cx="82518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D0D0D"/>
                </a:solidFill>
                <a:latin typeface="Lora SemiBold"/>
                <a:ea typeface="Lora SemiBold"/>
                <a:cs typeface="Lora SemiBold"/>
                <a:sym typeface="Lora SemiBold"/>
              </a:rPr>
              <a:t>Spanning Tree [1]</a:t>
            </a:r>
            <a:endParaRPr sz="1800">
              <a:solidFill>
                <a:srgbClr val="0D0D0D"/>
              </a:solidFill>
              <a:latin typeface="Lora SemiBold"/>
              <a:ea typeface="Lora SemiBold"/>
              <a:cs typeface="Lora SemiBold"/>
              <a:sym typeface="Lora SemiBold"/>
            </a:endParaRPr>
          </a:p>
          <a:p>
            <a:pPr indent="0" lvl="0" marL="0" rtl="0" algn="l">
              <a:spcBef>
                <a:spcPts val="0"/>
              </a:spcBef>
              <a:spcAft>
                <a:spcPts val="0"/>
              </a:spcAft>
              <a:buNone/>
            </a:pPr>
            <a:r>
              <a:t/>
            </a:r>
            <a:endParaRPr sz="1800">
              <a:solidFill>
                <a:srgbClr val="0D0D0D"/>
              </a:solidFill>
              <a:latin typeface="Lora SemiBold"/>
              <a:ea typeface="Lora SemiBold"/>
              <a:cs typeface="Lora SemiBold"/>
              <a:sym typeface="Lora SemiBold"/>
            </a:endParaRPr>
          </a:p>
          <a:p>
            <a:pPr indent="0" lvl="0" marL="0" rtl="0" algn="l">
              <a:spcBef>
                <a:spcPts val="0"/>
              </a:spcBef>
              <a:spcAft>
                <a:spcPts val="0"/>
              </a:spcAft>
              <a:buNone/>
            </a:pPr>
            <a:r>
              <a:t/>
            </a:r>
            <a:endParaRPr sz="1800">
              <a:solidFill>
                <a:srgbClr val="0D0D0D"/>
              </a:solidFill>
              <a:latin typeface="Lora SemiBold"/>
              <a:ea typeface="Lora SemiBold"/>
              <a:cs typeface="Lora SemiBold"/>
              <a:sym typeface="Lora SemiBold"/>
            </a:endParaRPr>
          </a:p>
          <a:p>
            <a:pPr indent="0" lvl="0" marL="0" rtl="0" algn="l">
              <a:spcBef>
                <a:spcPts val="0"/>
              </a:spcBef>
              <a:spcAft>
                <a:spcPts val="0"/>
              </a:spcAft>
              <a:buNone/>
            </a:pPr>
            <a:r>
              <a:t/>
            </a:r>
            <a:endParaRPr sz="1800">
              <a:solidFill>
                <a:srgbClr val="0D0D0D"/>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i="1" sz="1800">
              <a:solidFill>
                <a:srgbClr val="0D0D0D"/>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sz="1800">
              <a:solidFill>
                <a:srgbClr val="0D0D0D"/>
              </a:solidFill>
              <a:latin typeface="Lora"/>
              <a:ea typeface="Lora"/>
              <a:cs typeface="Lora"/>
              <a:sym typeface="Lora"/>
            </a:endParaRPr>
          </a:p>
          <a:p>
            <a:pPr indent="0" lvl="0" marL="0" rtl="0" algn="l">
              <a:spcBef>
                <a:spcPts val="0"/>
              </a:spcBef>
              <a:spcAft>
                <a:spcPts val="0"/>
              </a:spcAft>
              <a:buNone/>
            </a:pPr>
            <a:r>
              <a:t/>
            </a:r>
            <a:endParaRPr sz="1800">
              <a:solidFill>
                <a:srgbClr val="0D0D0D"/>
              </a:solidFill>
              <a:latin typeface="Lora"/>
              <a:ea typeface="Lora"/>
              <a:cs typeface="Lora"/>
              <a:sym typeface="Lora"/>
            </a:endParaRPr>
          </a:p>
        </p:txBody>
      </p:sp>
      <p:pic>
        <p:nvPicPr>
          <p:cNvPr id="175" name="Google Shape;175;p26"/>
          <p:cNvPicPr preferRelativeResize="0"/>
          <p:nvPr/>
        </p:nvPicPr>
        <p:blipFill>
          <a:blip r:embed="rId3">
            <a:alphaModFix/>
          </a:blip>
          <a:stretch>
            <a:fillRect/>
          </a:stretch>
        </p:blipFill>
        <p:spPr>
          <a:xfrm>
            <a:off x="1562100" y="1277650"/>
            <a:ext cx="6019800" cy="2400300"/>
          </a:xfrm>
          <a:prstGeom prst="rect">
            <a:avLst/>
          </a:prstGeom>
          <a:noFill/>
          <a:ln>
            <a:noFill/>
          </a:ln>
        </p:spPr>
      </p:pic>
      <p:sp>
        <p:nvSpPr>
          <p:cNvPr id="176" name="Google Shape;176;p26"/>
          <p:cNvSpPr txBox="1"/>
          <p:nvPr/>
        </p:nvSpPr>
        <p:spPr>
          <a:xfrm>
            <a:off x="2507350" y="3809500"/>
            <a:ext cx="4063200" cy="25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ora Medium"/>
                <a:ea typeface="Lora Medium"/>
                <a:cs typeface="Lora Medium"/>
                <a:sym typeface="Lora Medium"/>
              </a:rPr>
              <a:t>+</a:t>
            </a:r>
            <a:br>
              <a:rPr lang="en" sz="1800">
                <a:solidFill>
                  <a:schemeClr val="dk1"/>
                </a:solidFill>
                <a:latin typeface="Lora Medium"/>
                <a:ea typeface="Lora Medium"/>
                <a:cs typeface="Lora Medium"/>
                <a:sym typeface="Lora Medium"/>
              </a:rPr>
            </a:br>
            <a:r>
              <a:rPr lang="en" sz="1800">
                <a:solidFill>
                  <a:schemeClr val="dk1"/>
                </a:solidFill>
                <a:latin typeface="Lora Medium"/>
                <a:ea typeface="Lora Medium"/>
                <a:cs typeface="Lora Medium"/>
                <a:sym typeface="Lora Medium"/>
              </a:rPr>
              <a:t>Integer Linear Programming</a:t>
            </a:r>
            <a:endParaRPr sz="1800">
              <a:solidFill>
                <a:schemeClr val="dk1"/>
              </a:solidFill>
              <a:latin typeface="Lora Medium"/>
              <a:ea typeface="Lora Medium"/>
              <a:cs typeface="Lora Medium"/>
              <a:sym typeface="Lora Medium"/>
            </a:endParaRPr>
          </a:p>
        </p:txBody>
      </p:sp>
      <p:sp>
        <p:nvSpPr>
          <p:cNvPr id="177" name="Google Shape;177;p26"/>
          <p:cNvSpPr txBox="1"/>
          <p:nvPr/>
        </p:nvSpPr>
        <p:spPr>
          <a:xfrm>
            <a:off x="-326900" y="4845200"/>
            <a:ext cx="9731700" cy="85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ora"/>
                <a:ea typeface="Lora"/>
                <a:cs typeface="Lora"/>
                <a:sym typeface="Lora"/>
              </a:rPr>
              <a:t>[1] M. Ma, Y. Yang, and M. Zhao. Tour planning for mobile data gathering mechanisms in wireless sensor networks. IEEE Transactions on Vehicular Technology, 62(4):1472–1483, 2013.</a:t>
            </a:r>
            <a:endParaRPr b="1" sz="800">
              <a:solidFill>
                <a:schemeClr val="dk1"/>
              </a:solidFill>
              <a:latin typeface="Lora"/>
              <a:ea typeface="Lora"/>
              <a:cs typeface="Lora"/>
              <a:sym typeface="Lor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Simulation Setup</a:t>
            </a:r>
            <a:endParaRPr b="1" sz="2020">
              <a:latin typeface="Lora"/>
              <a:ea typeface="Lora"/>
              <a:cs typeface="Lora"/>
              <a:sym typeface="Lora"/>
            </a:endParaRPr>
          </a:p>
        </p:txBody>
      </p:sp>
      <p:sp>
        <p:nvSpPr>
          <p:cNvPr id="183" name="Google Shape;183;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84" name="Google Shape;184;p27"/>
          <p:cNvSpPr txBox="1"/>
          <p:nvPr/>
        </p:nvSpPr>
        <p:spPr>
          <a:xfrm>
            <a:off x="760575" y="799175"/>
            <a:ext cx="3811500" cy="286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2"/>
                </a:solidFill>
                <a:latin typeface="Lora SemiBold"/>
                <a:ea typeface="Lora SemiBold"/>
                <a:cs typeface="Lora SemiBold"/>
                <a:sym typeface="Lora SemiBold"/>
              </a:rPr>
              <a:t>Energy Model for Data Collection</a:t>
            </a:r>
            <a:endParaRPr sz="1600">
              <a:solidFill>
                <a:schemeClr val="dk2"/>
              </a:solidFill>
              <a:latin typeface="Lora SemiBold"/>
              <a:ea typeface="Lora SemiBold"/>
              <a:cs typeface="Lora SemiBold"/>
              <a:sym typeface="Lora SemiBold"/>
            </a:endParaRPr>
          </a:p>
          <a:p>
            <a:pPr indent="0" lvl="0" marL="0" rtl="0" algn="l">
              <a:lnSpc>
                <a:spcPct val="115000"/>
              </a:lnSpc>
              <a:spcBef>
                <a:spcPts val="0"/>
              </a:spcBef>
              <a:spcAft>
                <a:spcPts val="0"/>
              </a:spcAft>
              <a:buNone/>
            </a:pPr>
            <a:r>
              <a:rPr lang="en" sz="1600">
                <a:solidFill>
                  <a:srgbClr val="434343"/>
                </a:solidFill>
                <a:latin typeface="Lora"/>
                <a:ea typeface="Lora"/>
                <a:cs typeface="Lora"/>
                <a:sym typeface="Lora"/>
              </a:rPr>
              <a:t>To transmit 1 bit =</a:t>
            </a:r>
            <a:r>
              <a:rPr lang="en" sz="1600">
                <a:solidFill>
                  <a:srgbClr val="0D0D0D"/>
                </a:solidFill>
                <a:latin typeface="Lora"/>
                <a:ea typeface="Lora"/>
                <a:cs typeface="Lora"/>
                <a:sym typeface="Lora"/>
              </a:rPr>
              <a:t> </a:t>
            </a:r>
            <a:r>
              <a:rPr lang="en" sz="1600">
                <a:solidFill>
                  <a:schemeClr val="accent5"/>
                </a:solidFill>
                <a:latin typeface="Lora"/>
                <a:ea typeface="Lora"/>
                <a:cs typeface="Lora"/>
                <a:sym typeface="Lora"/>
              </a:rPr>
              <a:t>100 nJ</a:t>
            </a:r>
            <a:endParaRPr sz="1600">
              <a:solidFill>
                <a:schemeClr val="accent5"/>
              </a:solidFill>
              <a:latin typeface="Lora"/>
              <a:ea typeface="Lora"/>
              <a:cs typeface="Lora"/>
              <a:sym typeface="Lora"/>
            </a:endParaRPr>
          </a:p>
          <a:p>
            <a:pPr indent="0" lvl="0" marL="0" rtl="0" algn="l">
              <a:lnSpc>
                <a:spcPct val="115000"/>
              </a:lnSpc>
              <a:spcBef>
                <a:spcPts val="0"/>
              </a:spcBef>
              <a:spcAft>
                <a:spcPts val="0"/>
              </a:spcAft>
              <a:buNone/>
            </a:pPr>
            <a:r>
              <a:rPr lang="en" sz="1600">
                <a:solidFill>
                  <a:srgbClr val="434343"/>
                </a:solidFill>
                <a:latin typeface="Lora"/>
                <a:ea typeface="Lora"/>
                <a:cs typeface="Lora"/>
                <a:sym typeface="Lora"/>
              </a:rPr>
              <a:t>To receive 1 bit = </a:t>
            </a:r>
            <a:r>
              <a:rPr lang="en" sz="1600">
                <a:solidFill>
                  <a:schemeClr val="accent5"/>
                </a:solidFill>
                <a:latin typeface="Lora"/>
                <a:ea typeface="Lora"/>
                <a:cs typeface="Lora"/>
                <a:sym typeface="Lora"/>
              </a:rPr>
              <a:t>100 pJ</a:t>
            </a:r>
            <a:endParaRPr sz="1600">
              <a:solidFill>
                <a:schemeClr val="accent5"/>
              </a:solidFill>
              <a:latin typeface="Lora"/>
              <a:ea typeface="Lora"/>
              <a:cs typeface="Lora"/>
              <a:sym typeface="Lora"/>
            </a:endParaRPr>
          </a:p>
          <a:p>
            <a:pPr indent="0" lvl="0" marL="0" rtl="0" algn="l">
              <a:lnSpc>
                <a:spcPct val="115000"/>
              </a:lnSpc>
              <a:spcBef>
                <a:spcPts val="0"/>
              </a:spcBef>
              <a:spcAft>
                <a:spcPts val="0"/>
              </a:spcAft>
              <a:buNone/>
            </a:pPr>
            <a:r>
              <a:t/>
            </a:r>
            <a:endParaRPr sz="1600">
              <a:solidFill>
                <a:schemeClr val="dk2"/>
              </a:solidFill>
              <a:latin typeface="Lora"/>
              <a:ea typeface="Lora"/>
              <a:cs typeface="Lora"/>
              <a:sym typeface="Lora"/>
            </a:endParaRPr>
          </a:p>
          <a:p>
            <a:pPr indent="0" lvl="0" marL="0" rtl="0" algn="l">
              <a:lnSpc>
                <a:spcPct val="115000"/>
              </a:lnSpc>
              <a:spcBef>
                <a:spcPts val="0"/>
              </a:spcBef>
              <a:spcAft>
                <a:spcPts val="0"/>
              </a:spcAft>
              <a:buNone/>
            </a:pPr>
            <a:r>
              <a:rPr lang="en" sz="1600">
                <a:solidFill>
                  <a:schemeClr val="dk2"/>
                </a:solidFill>
                <a:latin typeface="Lora SemiBold"/>
                <a:ea typeface="Lora SemiBold"/>
                <a:cs typeface="Lora SemiBold"/>
                <a:sym typeface="Lora SemiBold"/>
              </a:rPr>
              <a:t>Sensor Node</a:t>
            </a:r>
            <a:endParaRPr sz="1600">
              <a:solidFill>
                <a:schemeClr val="dk2"/>
              </a:solidFill>
              <a:latin typeface="Lora SemiBold"/>
              <a:ea typeface="Lora SemiBold"/>
              <a:cs typeface="Lora SemiBold"/>
              <a:sym typeface="Lora SemiBold"/>
            </a:endParaRPr>
          </a:p>
          <a:p>
            <a:pPr indent="0" lvl="0" marL="0" rtl="0" algn="l">
              <a:lnSpc>
                <a:spcPct val="115000"/>
              </a:lnSpc>
              <a:spcBef>
                <a:spcPts val="0"/>
              </a:spcBef>
              <a:spcAft>
                <a:spcPts val="0"/>
              </a:spcAft>
              <a:buNone/>
            </a:pPr>
            <a:r>
              <a:rPr lang="en" sz="1600">
                <a:solidFill>
                  <a:srgbClr val="434343"/>
                </a:solidFill>
                <a:latin typeface="Lora"/>
                <a:ea typeface="Lora"/>
                <a:cs typeface="Lora"/>
                <a:sym typeface="Lora"/>
              </a:rPr>
              <a:t>1 data packet =</a:t>
            </a:r>
            <a:r>
              <a:rPr lang="en" sz="1600">
                <a:solidFill>
                  <a:schemeClr val="accent1"/>
                </a:solidFill>
                <a:latin typeface="Lora"/>
                <a:ea typeface="Lora"/>
                <a:cs typeface="Lora"/>
                <a:sym typeface="Lora"/>
              </a:rPr>
              <a:t> </a:t>
            </a:r>
            <a:r>
              <a:rPr lang="en" sz="1600">
                <a:solidFill>
                  <a:schemeClr val="accent5"/>
                </a:solidFill>
                <a:latin typeface="Lora"/>
                <a:ea typeface="Lora"/>
                <a:cs typeface="Lora"/>
                <a:sym typeface="Lora"/>
              </a:rPr>
              <a:t>400B / 3200 bits</a:t>
            </a:r>
            <a:endParaRPr sz="1600">
              <a:solidFill>
                <a:schemeClr val="accent5"/>
              </a:solidFill>
              <a:latin typeface="Lora"/>
              <a:ea typeface="Lora"/>
              <a:cs typeface="Lora"/>
              <a:sym typeface="Lora"/>
            </a:endParaRPr>
          </a:p>
          <a:p>
            <a:pPr indent="0" lvl="0" marL="0" rtl="0" algn="l">
              <a:lnSpc>
                <a:spcPct val="115000"/>
              </a:lnSpc>
              <a:spcBef>
                <a:spcPts val="0"/>
              </a:spcBef>
              <a:spcAft>
                <a:spcPts val="0"/>
              </a:spcAft>
              <a:buNone/>
            </a:pPr>
            <a:r>
              <a:rPr lang="en" sz="1600">
                <a:solidFill>
                  <a:srgbClr val="434343"/>
                </a:solidFill>
                <a:latin typeface="Lora"/>
                <a:ea typeface="Lora"/>
                <a:cs typeface="Lora"/>
                <a:sym typeface="Lora"/>
              </a:rPr>
              <a:t>Energy required to sense 1 data packet =</a:t>
            </a:r>
            <a:r>
              <a:rPr lang="en" sz="1600">
                <a:solidFill>
                  <a:schemeClr val="accent1"/>
                </a:solidFill>
                <a:latin typeface="Lora"/>
                <a:ea typeface="Lora"/>
                <a:cs typeface="Lora"/>
                <a:sym typeface="Lora"/>
              </a:rPr>
              <a:t> </a:t>
            </a:r>
            <a:r>
              <a:rPr lang="en" sz="1600">
                <a:solidFill>
                  <a:schemeClr val="accent5"/>
                </a:solidFill>
                <a:latin typeface="Lora"/>
                <a:ea typeface="Lora"/>
                <a:cs typeface="Lora"/>
                <a:sym typeface="Lora"/>
              </a:rPr>
              <a:t>0.108 Joules</a:t>
            </a:r>
            <a:r>
              <a:rPr lang="en" sz="1600">
                <a:solidFill>
                  <a:schemeClr val="accent1"/>
                </a:solidFill>
                <a:latin typeface="Lora"/>
                <a:ea typeface="Lora"/>
                <a:cs typeface="Lora"/>
                <a:sym typeface="Lora"/>
              </a:rPr>
              <a:t> (</a:t>
            </a:r>
            <a:r>
              <a:rPr lang="en" sz="1600">
                <a:solidFill>
                  <a:schemeClr val="dk2"/>
                </a:solidFill>
                <a:latin typeface="Lora"/>
                <a:ea typeface="Lora"/>
                <a:cs typeface="Lora"/>
                <a:sym typeface="Lora"/>
              </a:rPr>
              <a:t>happens hourly</a:t>
            </a:r>
            <a:r>
              <a:rPr lang="en" sz="1600">
                <a:solidFill>
                  <a:schemeClr val="accent1"/>
                </a:solidFill>
                <a:latin typeface="Lora"/>
                <a:ea typeface="Lora"/>
                <a:cs typeface="Lora"/>
                <a:sym typeface="Lora"/>
              </a:rPr>
              <a:t>)</a:t>
            </a:r>
            <a:endParaRPr sz="1600">
              <a:solidFill>
                <a:schemeClr val="accent1"/>
              </a:solidFill>
              <a:latin typeface="Lora"/>
              <a:ea typeface="Lora"/>
              <a:cs typeface="Lora"/>
              <a:sym typeface="Lora"/>
            </a:endParaRPr>
          </a:p>
          <a:p>
            <a:pPr indent="0" lvl="0" marL="0" rtl="0" algn="l">
              <a:lnSpc>
                <a:spcPct val="115000"/>
              </a:lnSpc>
              <a:spcBef>
                <a:spcPts val="0"/>
              </a:spcBef>
              <a:spcAft>
                <a:spcPts val="0"/>
              </a:spcAft>
              <a:buNone/>
            </a:pPr>
            <a:r>
              <a:rPr lang="en" sz="1600">
                <a:solidFill>
                  <a:srgbClr val="434343"/>
                </a:solidFill>
                <a:latin typeface="Lora"/>
                <a:ea typeface="Lora"/>
                <a:cs typeface="Lora"/>
                <a:sym typeface="Lora"/>
              </a:rPr>
              <a:t>Energy of a sensor node = </a:t>
            </a:r>
            <a:r>
              <a:rPr lang="en" sz="1600">
                <a:solidFill>
                  <a:schemeClr val="accent5"/>
                </a:solidFill>
                <a:latin typeface="Lora"/>
                <a:ea typeface="Lora"/>
                <a:cs typeface="Lora"/>
                <a:sym typeface="Lora"/>
              </a:rPr>
              <a:t>6480 Joules</a:t>
            </a:r>
            <a:endParaRPr sz="1600">
              <a:solidFill>
                <a:schemeClr val="accent5"/>
              </a:solidFill>
              <a:latin typeface="Lora"/>
              <a:ea typeface="Lora"/>
              <a:cs typeface="Lora"/>
              <a:sym typeface="Lora"/>
            </a:endParaRPr>
          </a:p>
          <a:p>
            <a:pPr indent="0" lvl="0" marL="0" rtl="0" algn="l">
              <a:lnSpc>
                <a:spcPct val="115000"/>
              </a:lnSpc>
              <a:spcBef>
                <a:spcPts val="0"/>
              </a:spcBef>
              <a:spcAft>
                <a:spcPts val="0"/>
              </a:spcAft>
              <a:buNone/>
            </a:pPr>
            <a:r>
              <a:t/>
            </a:r>
            <a:endParaRPr sz="1600">
              <a:solidFill>
                <a:schemeClr val="dk1"/>
              </a:solidFill>
              <a:latin typeface="Lora"/>
              <a:ea typeface="Lora"/>
              <a:cs typeface="Lora"/>
              <a:sym typeface="Lora"/>
            </a:endParaRPr>
          </a:p>
          <a:p>
            <a:pPr indent="0" lvl="0" marL="0" rtl="0" algn="l">
              <a:lnSpc>
                <a:spcPct val="115000"/>
              </a:lnSpc>
              <a:spcBef>
                <a:spcPts val="0"/>
              </a:spcBef>
              <a:spcAft>
                <a:spcPts val="0"/>
              </a:spcAft>
              <a:buNone/>
            </a:pPr>
            <a:r>
              <a:rPr lang="en" sz="1600">
                <a:solidFill>
                  <a:schemeClr val="dk2"/>
                </a:solidFill>
                <a:latin typeface="Lora SemiBold"/>
                <a:ea typeface="Lora SemiBold"/>
                <a:cs typeface="Lora SemiBold"/>
                <a:sym typeface="Lora SemiBold"/>
              </a:rPr>
              <a:t>Robot</a:t>
            </a:r>
            <a:endParaRPr sz="1600">
              <a:solidFill>
                <a:schemeClr val="dk2"/>
              </a:solidFill>
              <a:latin typeface="Lora SemiBold"/>
              <a:ea typeface="Lora SemiBold"/>
              <a:cs typeface="Lora SemiBold"/>
              <a:sym typeface="Lora SemiBold"/>
            </a:endParaRPr>
          </a:p>
          <a:p>
            <a:pPr indent="0" lvl="0" marL="0" rtl="0" algn="l">
              <a:lnSpc>
                <a:spcPct val="115000"/>
              </a:lnSpc>
              <a:spcBef>
                <a:spcPts val="0"/>
              </a:spcBef>
              <a:spcAft>
                <a:spcPts val="0"/>
              </a:spcAft>
              <a:buNone/>
            </a:pPr>
            <a:r>
              <a:rPr lang="en" sz="1600">
                <a:solidFill>
                  <a:srgbClr val="434343"/>
                </a:solidFill>
                <a:latin typeface="Lora"/>
                <a:ea typeface="Lora"/>
                <a:cs typeface="Lora"/>
                <a:sym typeface="Lora"/>
              </a:rPr>
              <a:t>Energy required by the robot to travel 1 meter =</a:t>
            </a:r>
            <a:r>
              <a:rPr lang="en" sz="1600">
                <a:solidFill>
                  <a:schemeClr val="accent1"/>
                </a:solidFill>
                <a:latin typeface="Lora"/>
                <a:ea typeface="Lora"/>
                <a:cs typeface="Lora"/>
                <a:sym typeface="Lora"/>
              </a:rPr>
              <a:t> </a:t>
            </a:r>
            <a:r>
              <a:rPr lang="en" sz="1600">
                <a:solidFill>
                  <a:schemeClr val="accent5"/>
                </a:solidFill>
                <a:latin typeface="Lora"/>
                <a:ea typeface="Lora"/>
                <a:cs typeface="Lora"/>
                <a:sym typeface="Lora"/>
              </a:rPr>
              <a:t>100  Joules</a:t>
            </a:r>
            <a:endParaRPr sz="1600">
              <a:solidFill>
                <a:schemeClr val="accent5"/>
              </a:solidFill>
              <a:latin typeface="Lora"/>
              <a:ea typeface="Lora"/>
              <a:cs typeface="Lora"/>
              <a:sym typeface="Lora"/>
            </a:endParaRPr>
          </a:p>
        </p:txBody>
      </p:sp>
      <p:sp>
        <p:nvSpPr>
          <p:cNvPr id="185" name="Google Shape;185;p27"/>
          <p:cNvSpPr txBox="1"/>
          <p:nvPr/>
        </p:nvSpPr>
        <p:spPr>
          <a:xfrm>
            <a:off x="5878150" y="799175"/>
            <a:ext cx="2742300" cy="213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rgbClr val="434343"/>
                </a:solidFill>
                <a:latin typeface="Lora SemiBold"/>
                <a:ea typeface="Lora SemiBold"/>
                <a:cs typeface="Lora SemiBold"/>
                <a:sym typeface="Lora SemiBold"/>
              </a:rPr>
              <a:t>Network Size</a:t>
            </a:r>
            <a:endParaRPr sz="1600">
              <a:solidFill>
                <a:srgbClr val="434343"/>
              </a:solidFill>
              <a:latin typeface="Lora SemiBold"/>
              <a:ea typeface="Lora SemiBold"/>
              <a:cs typeface="Lora SemiBold"/>
              <a:sym typeface="Lora SemiBold"/>
            </a:endParaRPr>
          </a:p>
          <a:p>
            <a:pPr indent="0" lvl="0" marL="0" rtl="0" algn="l">
              <a:lnSpc>
                <a:spcPct val="115000"/>
              </a:lnSpc>
              <a:spcBef>
                <a:spcPts val="0"/>
              </a:spcBef>
              <a:spcAft>
                <a:spcPts val="0"/>
              </a:spcAft>
              <a:buNone/>
            </a:pPr>
            <a:r>
              <a:rPr lang="en" sz="1600">
                <a:solidFill>
                  <a:schemeClr val="accent5"/>
                </a:solidFill>
                <a:latin typeface="Lora"/>
                <a:ea typeface="Lora"/>
                <a:cs typeface="Lora"/>
                <a:sym typeface="Lora"/>
              </a:rPr>
              <a:t>1000m by 1000m</a:t>
            </a:r>
            <a:endParaRPr sz="1600">
              <a:solidFill>
                <a:schemeClr val="accent5"/>
              </a:solidFill>
              <a:latin typeface="Lora"/>
              <a:ea typeface="Lora"/>
              <a:cs typeface="Lora"/>
              <a:sym typeface="Lora"/>
            </a:endParaRPr>
          </a:p>
          <a:p>
            <a:pPr indent="0" lvl="0" marL="0" rtl="0" algn="l">
              <a:lnSpc>
                <a:spcPct val="115000"/>
              </a:lnSpc>
              <a:spcBef>
                <a:spcPts val="0"/>
              </a:spcBef>
              <a:spcAft>
                <a:spcPts val="0"/>
              </a:spcAft>
              <a:buNone/>
            </a:pPr>
            <a:r>
              <a:t/>
            </a:r>
            <a:endParaRPr sz="1600">
              <a:solidFill>
                <a:schemeClr val="accent1"/>
              </a:solidFill>
              <a:latin typeface="Lora"/>
              <a:ea typeface="Lora"/>
              <a:cs typeface="Lora"/>
              <a:sym typeface="Lora"/>
            </a:endParaRPr>
          </a:p>
          <a:p>
            <a:pPr indent="0" lvl="0" marL="0" rtl="0" algn="l">
              <a:lnSpc>
                <a:spcPct val="115000"/>
              </a:lnSpc>
              <a:spcBef>
                <a:spcPts val="0"/>
              </a:spcBef>
              <a:spcAft>
                <a:spcPts val="0"/>
              </a:spcAft>
              <a:buNone/>
            </a:pPr>
            <a:r>
              <a:rPr lang="en" sz="1600">
                <a:solidFill>
                  <a:schemeClr val="dk2"/>
                </a:solidFill>
                <a:latin typeface="Lora SemiBold"/>
                <a:ea typeface="Lora SemiBold"/>
                <a:cs typeface="Lora SemiBold"/>
                <a:sym typeface="Lora SemiBold"/>
              </a:rPr>
              <a:t>Nodes</a:t>
            </a:r>
            <a:endParaRPr sz="1600">
              <a:solidFill>
                <a:schemeClr val="dk2"/>
              </a:solidFill>
              <a:latin typeface="Lora SemiBold"/>
              <a:ea typeface="Lora SemiBold"/>
              <a:cs typeface="Lora SemiBold"/>
              <a:sym typeface="Lora SemiBold"/>
            </a:endParaRPr>
          </a:p>
          <a:p>
            <a:pPr indent="0" lvl="0" marL="0" rtl="0" algn="l">
              <a:lnSpc>
                <a:spcPct val="115000"/>
              </a:lnSpc>
              <a:spcBef>
                <a:spcPts val="0"/>
              </a:spcBef>
              <a:spcAft>
                <a:spcPts val="0"/>
              </a:spcAft>
              <a:buNone/>
            </a:pPr>
            <a:r>
              <a:rPr lang="en" sz="1600">
                <a:solidFill>
                  <a:schemeClr val="accent5"/>
                </a:solidFill>
                <a:latin typeface="Lora"/>
                <a:ea typeface="Lora"/>
                <a:cs typeface="Lora"/>
                <a:sym typeface="Lora"/>
              </a:rPr>
              <a:t>30</a:t>
            </a:r>
            <a:endParaRPr sz="1600">
              <a:solidFill>
                <a:schemeClr val="accent5"/>
              </a:solidFill>
              <a:latin typeface="Lora"/>
              <a:ea typeface="Lora"/>
              <a:cs typeface="Lora"/>
              <a:sym typeface="Lora"/>
            </a:endParaRPr>
          </a:p>
          <a:p>
            <a:pPr indent="0" lvl="0" marL="0" rtl="0" algn="l">
              <a:lnSpc>
                <a:spcPct val="115000"/>
              </a:lnSpc>
              <a:spcBef>
                <a:spcPts val="0"/>
              </a:spcBef>
              <a:spcAft>
                <a:spcPts val="0"/>
              </a:spcAft>
              <a:buNone/>
            </a:pPr>
            <a:r>
              <a:t/>
            </a:r>
            <a:endParaRPr sz="1600">
              <a:solidFill>
                <a:schemeClr val="accent1"/>
              </a:solidFill>
              <a:latin typeface="Lora"/>
              <a:ea typeface="Lora"/>
              <a:cs typeface="Lora"/>
              <a:sym typeface="Lora"/>
            </a:endParaRPr>
          </a:p>
          <a:p>
            <a:pPr indent="0" lvl="0" marL="0" rtl="0" algn="l">
              <a:lnSpc>
                <a:spcPct val="115000"/>
              </a:lnSpc>
              <a:spcBef>
                <a:spcPts val="0"/>
              </a:spcBef>
              <a:spcAft>
                <a:spcPts val="0"/>
              </a:spcAft>
              <a:buNone/>
            </a:pPr>
            <a:r>
              <a:rPr lang="en" sz="1600">
                <a:solidFill>
                  <a:schemeClr val="dk2"/>
                </a:solidFill>
                <a:latin typeface="Lora SemiBold"/>
                <a:ea typeface="Lora SemiBold"/>
                <a:cs typeface="Lora SemiBold"/>
                <a:sym typeface="Lora SemiBold"/>
              </a:rPr>
              <a:t>Data Range</a:t>
            </a:r>
            <a:endParaRPr sz="1600">
              <a:solidFill>
                <a:schemeClr val="dk2"/>
              </a:solidFill>
              <a:latin typeface="Lora SemiBold"/>
              <a:ea typeface="Lora SemiBold"/>
              <a:cs typeface="Lora SemiBold"/>
              <a:sym typeface="Lora SemiBold"/>
            </a:endParaRPr>
          </a:p>
          <a:p>
            <a:pPr indent="0" lvl="0" marL="0" rtl="0" algn="l">
              <a:lnSpc>
                <a:spcPct val="115000"/>
              </a:lnSpc>
              <a:spcBef>
                <a:spcPts val="0"/>
              </a:spcBef>
              <a:spcAft>
                <a:spcPts val="0"/>
              </a:spcAft>
              <a:buNone/>
            </a:pPr>
            <a:r>
              <a:rPr lang="en" sz="1600">
                <a:solidFill>
                  <a:schemeClr val="accent5"/>
                </a:solidFill>
                <a:latin typeface="Lora"/>
                <a:ea typeface="Lora"/>
                <a:cs typeface="Lora"/>
                <a:sym typeface="Lora"/>
              </a:rPr>
              <a:t>[0, 100] Data Packets randomly generated</a:t>
            </a:r>
            <a:endParaRPr sz="1600">
              <a:solidFill>
                <a:schemeClr val="accent5"/>
              </a:solidFill>
              <a:latin typeface="Lora"/>
              <a:ea typeface="Lora"/>
              <a:cs typeface="Lora"/>
              <a:sym typeface="Lora"/>
            </a:endParaRPr>
          </a:p>
          <a:p>
            <a:pPr indent="0" lvl="0" marL="0" rtl="0" algn="l">
              <a:lnSpc>
                <a:spcPct val="115000"/>
              </a:lnSpc>
              <a:spcBef>
                <a:spcPts val="0"/>
              </a:spcBef>
              <a:spcAft>
                <a:spcPts val="0"/>
              </a:spcAft>
              <a:buNone/>
            </a:pPr>
            <a:r>
              <a:t/>
            </a:r>
            <a:endParaRPr sz="1600">
              <a:solidFill>
                <a:schemeClr val="accent1"/>
              </a:solidFill>
              <a:latin typeface="Lora"/>
              <a:ea typeface="Lora"/>
              <a:cs typeface="Lora"/>
              <a:sym typeface="Lora"/>
            </a:endParaRPr>
          </a:p>
          <a:p>
            <a:pPr indent="0" lvl="0" marL="0" rtl="0" algn="l">
              <a:lnSpc>
                <a:spcPct val="115000"/>
              </a:lnSpc>
              <a:spcBef>
                <a:spcPts val="0"/>
              </a:spcBef>
              <a:spcAft>
                <a:spcPts val="0"/>
              </a:spcAft>
              <a:buNone/>
            </a:pPr>
            <a:r>
              <a:rPr lang="en" sz="1600">
                <a:solidFill>
                  <a:schemeClr val="accent5"/>
                </a:solidFill>
                <a:latin typeface="Lora"/>
                <a:ea typeface="Lora"/>
                <a:cs typeface="Lora"/>
                <a:sym typeface="Lora"/>
              </a:rPr>
              <a:t>Java on Windows 11 with AMD Processor (AMD Ryzen 5 4000 Series 6-Core) and 24GB of DDR4 Memory</a:t>
            </a:r>
            <a:endParaRPr sz="1600">
              <a:solidFill>
                <a:schemeClr val="accent5"/>
              </a:solidFill>
              <a:latin typeface="Lora"/>
              <a:ea typeface="Lora"/>
              <a:cs typeface="Lora"/>
              <a:sym typeface="Lor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Performance Evaluation</a:t>
            </a:r>
            <a:endParaRPr b="1" sz="2020">
              <a:latin typeface="Lora"/>
              <a:ea typeface="Lora"/>
              <a:cs typeface="Lora"/>
              <a:sym typeface="Lora"/>
            </a:endParaRPr>
          </a:p>
        </p:txBody>
      </p:sp>
      <p:sp>
        <p:nvSpPr>
          <p:cNvPr id="191" name="Google Shape;191;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92" name="Google Shape;192;p28"/>
          <p:cNvPicPr preferRelativeResize="0"/>
          <p:nvPr/>
        </p:nvPicPr>
        <p:blipFill>
          <a:blip r:embed="rId3">
            <a:alphaModFix/>
          </a:blip>
          <a:stretch>
            <a:fillRect/>
          </a:stretch>
        </p:blipFill>
        <p:spPr>
          <a:xfrm>
            <a:off x="1546200" y="709825"/>
            <a:ext cx="5539226" cy="42409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9"/>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Performance Evaluation</a:t>
            </a:r>
            <a:endParaRPr b="1" sz="2020">
              <a:latin typeface="Lora"/>
              <a:ea typeface="Lora"/>
              <a:cs typeface="Lora"/>
              <a:sym typeface="Lora"/>
            </a:endParaRPr>
          </a:p>
        </p:txBody>
      </p:sp>
      <p:sp>
        <p:nvSpPr>
          <p:cNvPr id="198" name="Google Shape;198;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99" name="Google Shape;199;p29"/>
          <p:cNvPicPr preferRelativeResize="0"/>
          <p:nvPr/>
        </p:nvPicPr>
        <p:blipFill>
          <a:blip r:embed="rId3">
            <a:alphaModFix/>
          </a:blip>
          <a:stretch>
            <a:fillRect/>
          </a:stretch>
        </p:blipFill>
        <p:spPr>
          <a:xfrm>
            <a:off x="1573678" y="683750"/>
            <a:ext cx="5711749" cy="43730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0"/>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Performance Evaluation</a:t>
            </a:r>
            <a:endParaRPr b="1" sz="2020">
              <a:latin typeface="Lora"/>
              <a:ea typeface="Lora"/>
              <a:cs typeface="Lora"/>
              <a:sym typeface="Lora"/>
            </a:endParaRPr>
          </a:p>
        </p:txBody>
      </p:sp>
      <p:sp>
        <p:nvSpPr>
          <p:cNvPr id="205" name="Google Shape;205;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06" name="Google Shape;206;p30"/>
          <p:cNvSpPr txBox="1"/>
          <p:nvPr/>
        </p:nvSpPr>
        <p:spPr>
          <a:xfrm>
            <a:off x="221175" y="683750"/>
            <a:ext cx="4125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5"/>
                </a:solidFill>
                <a:latin typeface="Lora SemiBold"/>
                <a:ea typeface="Lora SemiBold"/>
                <a:cs typeface="Lora SemiBold"/>
                <a:sym typeface="Lora SemiBold"/>
              </a:rPr>
              <a:t>Data Collecting Path - PCR</a:t>
            </a:r>
            <a:endParaRPr sz="1600">
              <a:solidFill>
                <a:schemeClr val="accent5"/>
              </a:solidFill>
              <a:latin typeface="Lora SemiBold"/>
              <a:ea typeface="Lora SemiBold"/>
              <a:cs typeface="Lora SemiBold"/>
              <a:sym typeface="Lora SemiBold"/>
            </a:endParaRPr>
          </a:p>
        </p:txBody>
      </p:sp>
      <p:pic>
        <p:nvPicPr>
          <p:cNvPr id="207" name="Google Shape;207;p30"/>
          <p:cNvPicPr preferRelativeResize="0"/>
          <p:nvPr/>
        </p:nvPicPr>
        <p:blipFill>
          <a:blip r:embed="rId3">
            <a:alphaModFix/>
          </a:blip>
          <a:stretch>
            <a:fillRect/>
          </a:stretch>
        </p:blipFill>
        <p:spPr>
          <a:xfrm>
            <a:off x="2154875" y="1245350"/>
            <a:ext cx="4834256" cy="37238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1"/>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Performance Evaluation</a:t>
            </a:r>
            <a:endParaRPr b="1" sz="2020">
              <a:latin typeface="Lora"/>
              <a:ea typeface="Lora"/>
              <a:cs typeface="Lora"/>
              <a:sym typeface="Lora"/>
            </a:endParaRPr>
          </a:p>
        </p:txBody>
      </p:sp>
      <p:sp>
        <p:nvSpPr>
          <p:cNvPr id="213" name="Google Shape;213;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14" name="Google Shape;214;p31"/>
          <p:cNvSpPr txBox="1"/>
          <p:nvPr/>
        </p:nvSpPr>
        <p:spPr>
          <a:xfrm>
            <a:off x="221175" y="683750"/>
            <a:ext cx="4125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5"/>
                </a:solidFill>
                <a:latin typeface="Lora SemiBold"/>
                <a:ea typeface="Lora SemiBold"/>
                <a:cs typeface="Lora SemiBold"/>
                <a:sym typeface="Lora SemiBold"/>
              </a:rPr>
              <a:t>Data Collecting Path - ILP</a:t>
            </a:r>
            <a:endParaRPr sz="1600">
              <a:solidFill>
                <a:schemeClr val="accent5"/>
              </a:solidFill>
              <a:latin typeface="Lora SemiBold"/>
              <a:ea typeface="Lora SemiBold"/>
              <a:cs typeface="Lora SemiBold"/>
              <a:sym typeface="Lora SemiBold"/>
            </a:endParaRPr>
          </a:p>
        </p:txBody>
      </p:sp>
      <p:pic>
        <p:nvPicPr>
          <p:cNvPr id="215" name="Google Shape;215;p31"/>
          <p:cNvPicPr preferRelativeResize="0"/>
          <p:nvPr/>
        </p:nvPicPr>
        <p:blipFill>
          <a:blip r:embed="rId3">
            <a:alphaModFix/>
          </a:blip>
          <a:stretch>
            <a:fillRect/>
          </a:stretch>
        </p:blipFill>
        <p:spPr>
          <a:xfrm>
            <a:off x="2148050" y="1179850"/>
            <a:ext cx="4848151" cy="3723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idx="2" type="body"/>
          </p:nvPr>
        </p:nvSpPr>
        <p:spPr>
          <a:xfrm>
            <a:off x="4939500" y="724075"/>
            <a:ext cx="4204500" cy="4071900"/>
          </a:xfrm>
          <a:prstGeom prst="rect">
            <a:avLst/>
          </a:prstGeom>
        </p:spPr>
        <p:txBody>
          <a:bodyPr anchorCtr="0" anchor="ctr" bIns="91425" lIns="91425" spcFirstLastPara="1" rIns="91425" wrap="square" tIns="91425">
            <a:noAutofit/>
          </a:bodyPr>
          <a:lstStyle/>
          <a:p>
            <a:pPr indent="0" lvl="0" marL="0" rtl="0" algn="l">
              <a:lnSpc>
                <a:spcPct val="105000"/>
              </a:lnSpc>
              <a:spcBef>
                <a:spcPts val="0"/>
              </a:spcBef>
              <a:spcAft>
                <a:spcPts val="0"/>
              </a:spcAft>
              <a:buSzPts val="770"/>
              <a:buNone/>
            </a:pPr>
            <a:r>
              <a:rPr lang="en" sz="1360">
                <a:latin typeface="Lora SemiBold"/>
                <a:ea typeface="Lora SemiBold"/>
                <a:cs typeface="Lora SemiBold"/>
                <a:sym typeface="Lora SemiBold"/>
              </a:rPr>
              <a:t>I                                                                Introduction</a:t>
            </a:r>
            <a:endParaRPr sz="1360">
              <a:latin typeface="Lora SemiBold"/>
              <a:ea typeface="Lora SemiBold"/>
              <a:cs typeface="Lora SemiBold"/>
              <a:sym typeface="Lora SemiBold"/>
            </a:endParaRPr>
          </a:p>
          <a:p>
            <a:pPr indent="0" lvl="0" marL="0" rtl="0" algn="l">
              <a:lnSpc>
                <a:spcPct val="105000"/>
              </a:lnSpc>
              <a:spcBef>
                <a:spcPts val="1200"/>
              </a:spcBef>
              <a:spcAft>
                <a:spcPts val="0"/>
              </a:spcAft>
              <a:buSzPts val="770"/>
              <a:buNone/>
            </a:pPr>
            <a:r>
              <a:rPr lang="en" sz="1360">
                <a:latin typeface="Lora SemiBold"/>
                <a:ea typeface="Lora SemiBold"/>
                <a:cs typeface="Lora SemiBold"/>
                <a:sym typeface="Lora SemiBold"/>
              </a:rPr>
              <a:t>II</a:t>
            </a:r>
            <a:r>
              <a:rPr lang="en" sz="1360">
                <a:latin typeface="Lora SemiBold"/>
                <a:ea typeface="Lora SemiBold"/>
                <a:cs typeface="Lora SemiBold"/>
                <a:sym typeface="Lora SemiBold"/>
              </a:rPr>
              <a:t>                                  Network and Mobility Model </a:t>
            </a:r>
            <a:endParaRPr sz="1360">
              <a:latin typeface="Lora SemiBold"/>
              <a:ea typeface="Lora SemiBold"/>
              <a:cs typeface="Lora SemiBold"/>
              <a:sym typeface="Lora SemiBold"/>
            </a:endParaRPr>
          </a:p>
          <a:p>
            <a:pPr indent="0" lvl="0" marL="0" rtl="0" algn="l">
              <a:lnSpc>
                <a:spcPct val="105000"/>
              </a:lnSpc>
              <a:spcBef>
                <a:spcPts val="1200"/>
              </a:spcBef>
              <a:spcAft>
                <a:spcPts val="0"/>
              </a:spcAft>
              <a:buSzPts val="770"/>
              <a:buNone/>
            </a:pPr>
            <a:r>
              <a:rPr lang="en" sz="1360">
                <a:latin typeface="Lora SemiBold"/>
                <a:ea typeface="Lora SemiBold"/>
                <a:cs typeface="Lora SemiBold"/>
                <a:sym typeface="Lora SemiBold"/>
              </a:rPr>
              <a:t>III                                              Problem Formulation</a:t>
            </a:r>
            <a:endParaRPr sz="1360">
              <a:latin typeface="Lora SemiBold"/>
              <a:ea typeface="Lora SemiBold"/>
              <a:cs typeface="Lora SemiBold"/>
              <a:sym typeface="Lora SemiBold"/>
            </a:endParaRPr>
          </a:p>
          <a:p>
            <a:pPr indent="0" lvl="0" marL="0" rtl="0" algn="l">
              <a:lnSpc>
                <a:spcPct val="105000"/>
              </a:lnSpc>
              <a:spcBef>
                <a:spcPts val="1200"/>
              </a:spcBef>
              <a:spcAft>
                <a:spcPts val="0"/>
              </a:spcAft>
              <a:buClr>
                <a:schemeClr val="dk1"/>
              </a:buClr>
              <a:buSzPts val="770"/>
              <a:buFont typeface="Arial"/>
              <a:buNone/>
            </a:pPr>
            <a:r>
              <a:rPr lang="en" sz="1360">
                <a:latin typeface="Lora SemiBold"/>
                <a:ea typeface="Lora SemiBold"/>
                <a:cs typeface="Lora SemiBold"/>
                <a:sym typeface="Lora SemiBold"/>
              </a:rPr>
              <a:t>IV                                             Algorithmic Solutions</a:t>
            </a:r>
            <a:endParaRPr sz="1360">
              <a:latin typeface="Lora SemiBold"/>
              <a:ea typeface="Lora SemiBold"/>
              <a:cs typeface="Lora SemiBold"/>
              <a:sym typeface="Lora SemiBold"/>
            </a:endParaRPr>
          </a:p>
          <a:p>
            <a:pPr indent="0" lvl="0" marL="0" rtl="0" algn="l">
              <a:lnSpc>
                <a:spcPct val="105000"/>
              </a:lnSpc>
              <a:spcBef>
                <a:spcPts val="1200"/>
              </a:spcBef>
              <a:spcAft>
                <a:spcPts val="0"/>
              </a:spcAft>
              <a:buSzPts val="770"/>
              <a:buNone/>
            </a:pPr>
            <a:r>
              <a:rPr lang="en" sz="1360">
                <a:latin typeface="Lora SemiBold"/>
                <a:ea typeface="Lora SemiBold"/>
                <a:cs typeface="Lora SemiBold"/>
                <a:sym typeface="Lora SemiBold"/>
              </a:rPr>
              <a:t>V                                                      Simulation Setup</a:t>
            </a:r>
            <a:endParaRPr sz="1360">
              <a:latin typeface="Lora SemiBold"/>
              <a:ea typeface="Lora SemiBold"/>
              <a:cs typeface="Lora SemiBold"/>
              <a:sym typeface="Lora SemiBold"/>
            </a:endParaRPr>
          </a:p>
          <a:p>
            <a:pPr indent="0" lvl="0" marL="0" rtl="0" algn="l">
              <a:lnSpc>
                <a:spcPct val="105000"/>
              </a:lnSpc>
              <a:spcBef>
                <a:spcPts val="1200"/>
              </a:spcBef>
              <a:spcAft>
                <a:spcPts val="0"/>
              </a:spcAft>
              <a:buSzPts val="770"/>
              <a:buNone/>
            </a:pPr>
            <a:r>
              <a:rPr lang="en" sz="1360">
                <a:latin typeface="Lora SemiBold"/>
                <a:ea typeface="Lora SemiBold"/>
                <a:cs typeface="Lora SemiBold"/>
                <a:sym typeface="Lora SemiBold"/>
              </a:rPr>
              <a:t>VI                                         Performance Evaluation</a:t>
            </a:r>
            <a:endParaRPr sz="1360">
              <a:latin typeface="Lora SemiBold"/>
              <a:ea typeface="Lora SemiBold"/>
              <a:cs typeface="Lora SemiBold"/>
              <a:sym typeface="Lora SemiBold"/>
            </a:endParaRPr>
          </a:p>
          <a:p>
            <a:pPr indent="0" lvl="0" marL="0" rtl="0" algn="l">
              <a:lnSpc>
                <a:spcPct val="105000"/>
              </a:lnSpc>
              <a:spcBef>
                <a:spcPts val="1200"/>
              </a:spcBef>
              <a:spcAft>
                <a:spcPts val="0"/>
              </a:spcAft>
              <a:buSzPts val="770"/>
              <a:buNone/>
            </a:pPr>
            <a:r>
              <a:rPr lang="en" sz="1360">
                <a:latin typeface="Lora SemiBold"/>
                <a:ea typeface="Lora SemiBold"/>
                <a:cs typeface="Lora SemiBold"/>
                <a:sym typeface="Lora SemiBold"/>
              </a:rPr>
              <a:t>VII                                                              Conclusion</a:t>
            </a:r>
            <a:endParaRPr sz="1360">
              <a:latin typeface="Lora SemiBold"/>
              <a:ea typeface="Lora SemiBold"/>
              <a:cs typeface="Lora SemiBold"/>
              <a:sym typeface="Lora SemiBold"/>
            </a:endParaRPr>
          </a:p>
          <a:p>
            <a:pPr indent="0" lvl="0" marL="0" rtl="0" algn="l">
              <a:lnSpc>
                <a:spcPct val="105000"/>
              </a:lnSpc>
              <a:spcBef>
                <a:spcPts val="1200"/>
              </a:spcBef>
              <a:spcAft>
                <a:spcPts val="0"/>
              </a:spcAft>
              <a:buSzPts val="770"/>
              <a:buNone/>
            </a:pPr>
            <a:r>
              <a:rPr lang="en" sz="1360">
                <a:latin typeface="Lora SemiBold"/>
                <a:ea typeface="Lora SemiBold"/>
                <a:cs typeface="Lora SemiBold"/>
                <a:sym typeface="Lora SemiBold"/>
              </a:rPr>
              <a:t>VIII					               Future Work</a:t>
            </a:r>
            <a:endParaRPr sz="1360">
              <a:latin typeface="Lora SemiBold"/>
              <a:ea typeface="Lora SemiBold"/>
              <a:cs typeface="Lora SemiBold"/>
              <a:sym typeface="Lora SemiBold"/>
            </a:endParaRPr>
          </a:p>
          <a:p>
            <a:pPr indent="0" lvl="0" marL="0" rtl="0" algn="l">
              <a:lnSpc>
                <a:spcPct val="105000"/>
              </a:lnSpc>
              <a:spcBef>
                <a:spcPts val="1200"/>
              </a:spcBef>
              <a:spcAft>
                <a:spcPts val="0"/>
              </a:spcAft>
              <a:buSzPts val="770"/>
              <a:buNone/>
            </a:pPr>
            <a:r>
              <a:t/>
            </a:r>
            <a:endParaRPr sz="1360">
              <a:latin typeface="Lora SemiBold"/>
              <a:ea typeface="Lora SemiBold"/>
              <a:cs typeface="Lora SemiBold"/>
              <a:sym typeface="Lora SemiBold"/>
            </a:endParaRPr>
          </a:p>
          <a:p>
            <a:pPr indent="0" lvl="0" marL="0" rtl="0" algn="r">
              <a:lnSpc>
                <a:spcPct val="105000"/>
              </a:lnSpc>
              <a:spcBef>
                <a:spcPts val="1200"/>
              </a:spcBef>
              <a:spcAft>
                <a:spcPts val="1200"/>
              </a:spcAft>
              <a:buSzPts val="770"/>
              <a:buNone/>
            </a:pPr>
            <a:r>
              <a:t/>
            </a:r>
            <a:endParaRPr sz="1360">
              <a:latin typeface="Lora SemiBold"/>
              <a:ea typeface="Lora SemiBold"/>
              <a:cs typeface="Lora SemiBold"/>
              <a:sym typeface="Lora SemiBold"/>
            </a:endParaRPr>
          </a:p>
        </p:txBody>
      </p:sp>
      <p:sp>
        <p:nvSpPr>
          <p:cNvPr id="66" name="Google Shape;66;p14"/>
          <p:cNvSpPr txBox="1"/>
          <p:nvPr>
            <p:ph idx="1" type="subTitle"/>
          </p:nvPr>
        </p:nvSpPr>
        <p:spPr>
          <a:xfrm>
            <a:off x="294800" y="1954075"/>
            <a:ext cx="4045200" cy="1235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3600">
                <a:solidFill>
                  <a:schemeClr val="dk1"/>
                </a:solidFill>
                <a:latin typeface="Lora"/>
                <a:ea typeface="Lora"/>
                <a:cs typeface="Lora"/>
                <a:sym typeface="Lora"/>
              </a:rPr>
              <a:t>Outline</a:t>
            </a:r>
            <a:endParaRPr b="1" sz="3600">
              <a:latin typeface="Lora"/>
              <a:ea typeface="Lora"/>
              <a:cs typeface="Lora"/>
              <a:sym typeface="Lora"/>
            </a:endParaRPr>
          </a:p>
        </p:txBody>
      </p:sp>
      <p:sp>
        <p:nvSpPr>
          <p:cNvPr id="67" name="Google Shape;6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2"/>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Performance Evaluation</a:t>
            </a:r>
            <a:endParaRPr b="1" sz="2020">
              <a:latin typeface="Lora"/>
              <a:ea typeface="Lora"/>
              <a:cs typeface="Lora"/>
              <a:sym typeface="Lora"/>
            </a:endParaRPr>
          </a:p>
        </p:txBody>
      </p:sp>
      <p:sp>
        <p:nvSpPr>
          <p:cNvPr id="221" name="Google Shape;221;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22" name="Google Shape;222;p32"/>
          <p:cNvSpPr txBox="1"/>
          <p:nvPr/>
        </p:nvSpPr>
        <p:spPr>
          <a:xfrm>
            <a:off x="221175" y="683750"/>
            <a:ext cx="4125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5"/>
                </a:solidFill>
                <a:latin typeface="Lora SemiBold"/>
                <a:ea typeface="Lora SemiBold"/>
                <a:cs typeface="Lora SemiBold"/>
                <a:sym typeface="Lora SemiBold"/>
              </a:rPr>
              <a:t>Data Collecting Path - Spanning Tree</a:t>
            </a:r>
            <a:endParaRPr sz="1600">
              <a:solidFill>
                <a:schemeClr val="accent5"/>
              </a:solidFill>
              <a:latin typeface="Lora SemiBold"/>
              <a:ea typeface="Lora SemiBold"/>
              <a:cs typeface="Lora SemiBold"/>
              <a:sym typeface="Lora SemiBold"/>
            </a:endParaRPr>
          </a:p>
        </p:txBody>
      </p:sp>
      <p:pic>
        <p:nvPicPr>
          <p:cNvPr id="223" name="Google Shape;223;p32"/>
          <p:cNvPicPr preferRelativeResize="0"/>
          <p:nvPr/>
        </p:nvPicPr>
        <p:blipFill>
          <a:blip r:embed="rId3">
            <a:alphaModFix/>
          </a:blip>
          <a:stretch>
            <a:fillRect/>
          </a:stretch>
        </p:blipFill>
        <p:spPr>
          <a:xfrm>
            <a:off x="2107338" y="1190625"/>
            <a:ext cx="4929326" cy="37238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3"/>
          <p:cNvSpPr txBox="1"/>
          <p:nvPr>
            <p:ph idx="1" type="body"/>
          </p:nvPr>
        </p:nvSpPr>
        <p:spPr>
          <a:xfrm>
            <a:off x="311700" y="680675"/>
            <a:ext cx="4728300" cy="492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b="1" lang="en" sz="1750">
                <a:solidFill>
                  <a:schemeClr val="accent5"/>
                </a:solidFill>
                <a:latin typeface="Lora"/>
                <a:ea typeface="Lora"/>
                <a:cs typeface="Lora"/>
                <a:sym typeface="Lora"/>
              </a:rPr>
              <a:t>Covering Salesman Problem</a:t>
            </a:r>
            <a:endParaRPr b="1" sz="1750">
              <a:solidFill>
                <a:schemeClr val="accent5"/>
              </a:solidFill>
              <a:latin typeface="Lora"/>
              <a:ea typeface="Lora"/>
              <a:cs typeface="Lora"/>
              <a:sym typeface="Lora"/>
            </a:endParaRPr>
          </a:p>
          <a:p>
            <a:pPr indent="0" lvl="0" marL="0" rtl="0" algn="l">
              <a:lnSpc>
                <a:spcPct val="95000"/>
              </a:lnSpc>
              <a:spcBef>
                <a:spcPts val="1200"/>
              </a:spcBef>
              <a:spcAft>
                <a:spcPts val="0"/>
              </a:spcAft>
              <a:buSzPts val="275"/>
              <a:buNone/>
            </a:pPr>
            <a:r>
              <a:t/>
            </a:r>
            <a:endParaRPr sz="150"/>
          </a:p>
          <a:p>
            <a:pPr indent="0" lvl="0" marL="0" rtl="0" algn="l">
              <a:lnSpc>
                <a:spcPct val="95000"/>
              </a:lnSpc>
              <a:spcBef>
                <a:spcPts val="1200"/>
              </a:spcBef>
              <a:spcAft>
                <a:spcPts val="1200"/>
              </a:spcAft>
              <a:buSzPts val="275"/>
              <a:buNone/>
            </a:pPr>
            <a:r>
              <a:t/>
            </a:r>
            <a:endParaRPr sz="150"/>
          </a:p>
        </p:txBody>
      </p:sp>
      <p:sp>
        <p:nvSpPr>
          <p:cNvPr id="229" name="Google Shape;229;p33"/>
          <p:cNvSpPr txBox="1"/>
          <p:nvPr/>
        </p:nvSpPr>
        <p:spPr>
          <a:xfrm>
            <a:off x="119400" y="2212775"/>
            <a:ext cx="4393500" cy="12099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434343"/>
              </a:buClr>
              <a:buSzPts val="1800"/>
              <a:buFont typeface="Lora"/>
              <a:buChar char="●"/>
            </a:pPr>
            <a:r>
              <a:rPr b="1" lang="en" sz="1800">
                <a:solidFill>
                  <a:srgbClr val="434343"/>
                </a:solidFill>
                <a:latin typeface="Lora"/>
                <a:ea typeface="Lora"/>
                <a:cs typeface="Lora"/>
                <a:sym typeface="Lora"/>
              </a:rPr>
              <a:t>Collect Data from multiple nodes</a:t>
            </a:r>
            <a:endParaRPr b="1" sz="1800">
              <a:solidFill>
                <a:srgbClr val="434343"/>
              </a:solidFill>
              <a:latin typeface="Lora"/>
              <a:ea typeface="Lora"/>
              <a:cs typeface="Lora"/>
              <a:sym typeface="Lora"/>
            </a:endParaRPr>
          </a:p>
          <a:p>
            <a:pPr indent="-342900" lvl="0" marL="457200" rtl="0" algn="l">
              <a:lnSpc>
                <a:spcPct val="150000"/>
              </a:lnSpc>
              <a:spcBef>
                <a:spcPts val="0"/>
              </a:spcBef>
              <a:spcAft>
                <a:spcPts val="0"/>
              </a:spcAft>
              <a:buClr>
                <a:srgbClr val="FF0000"/>
              </a:buClr>
              <a:buSzPts val="1800"/>
              <a:buFont typeface="Lora"/>
              <a:buChar char="●"/>
            </a:pPr>
            <a:r>
              <a:rPr b="1" lang="en" sz="1800">
                <a:solidFill>
                  <a:srgbClr val="FF0000"/>
                </a:solidFill>
                <a:latin typeface="Lora"/>
                <a:ea typeface="Lora"/>
                <a:cs typeface="Lora"/>
                <a:sym typeface="Lora"/>
              </a:rPr>
              <a:t>Limited Battery of the robot</a:t>
            </a:r>
            <a:endParaRPr b="1" sz="1800">
              <a:solidFill>
                <a:srgbClr val="FF0000"/>
              </a:solidFill>
              <a:latin typeface="Lora"/>
              <a:ea typeface="Lora"/>
              <a:cs typeface="Lora"/>
              <a:sym typeface="Lora"/>
            </a:endParaRPr>
          </a:p>
          <a:p>
            <a:pPr indent="-342900" lvl="0" marL="457200" rtl="0" algn="l">
              <a:lnSpc>
                <a:spcPct val="150000"/>
              </a:lnSpc>
              <a:spcBef>
                <a:spcPts val="0"/>
              </a:spcBef>
              <a:spcAft>
                <a:spcPts val="0"/>
              </a:spcAft>
              <a:buClr>
                <a:srgbClr val="434343"/>
              </a:buClr>
              <a:buSzPts val="1800"/>
              <a:buFont typeface="Lora"/>
              <a:buChar char="●"/>
            </a:pPr>
            <a:r>
              <a:rPr b="1" lang="en" sz="1800">
                <a:solidFill>
                  <a:srgbClr val="434343"/>
                </a:solidFill>
                <a:latin typeface="Lora"/>
                <a:ea typeface="Lora"/>
                <a:cs typeface="Lora"/>
                <a:sym typeface="Lora"/>
              </a:rPr>
              <a:t>Nodes spend more energy</a:t>
            </a:r>
            <a:endParaRPr b="1" sz="1800">
              <a:solidFill>
                <a:srgbClr val="434343"/>
              </a:solidFill>
              <a:latin typeface="Lora"/>
              <a:ea typeface="Lora"/>
              <a:cs typeface="Lora"/>
              <a:sym typeface="Lora"/>
            </a:endParaRPr>
          </a:p>
          <a:p>
            <a:pPr indent="0" lvl="0" marL="0" rtl="0" algn="l">
              <a:lnSpc>
                <a:spcPct val="150000"/>
              </a:lnSpc>
              <a:spcBef>
                <a:spcPts val="0"/>
              </a:spcBef>
              <a:spcAft>
                <a:spcPts val="0"/>
              </a:spcAft>
              <a:buNone/>
            </a:pPr>
            <a:r>
              <a:t/>
            </a:r>
            <a:endParaRPr b="1" sz="1800">
              <a:solidFill>
                <a:srgbClr val="666666"/>
              </a:solidFill>
              <a:latin typeface="Lora"/>
              <a:ea typeface="Lora"/>
              <a:cs typeface="Lora"/>
              <a:sym typeface="Lora"/>
            </a:endParaRPr>
          </a:p>
        </p:txBody>
      </p:sp>
      <p:sp>
        <p:nvSpPr>
          <p:cNvPr id="230" name="Google Shape;230;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31" name="Google Shape;231;p33"/>
          <p:cNvPicPr preferRelativeResize="0"/>
          <p:nvPr/>
        </p:nvPicPr>
        <p:blipFill>
          <a:blip r:embed="rId3">
            <a:alphaModFix/>
          </a:blip>
          <a:stretch>
            <a:fillRect/>
          </a:stretch>
        </p:blipFill>
        <p:spPr>
          <a:xfrm>
            <a:off x="4662225" y="525150"/>
            <a:ext cx="4087625" cy="4087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4"/>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Performance Evaluation</a:t>
            </a:r>
            <a:endParaRPr b="1" sz="2020">
              <a:latin typeface="Lora"/>
              <a:ea typeface="Lora"/>
              <a:cs typeface="Lora"/>
              <a:sym typeface="Lora"/>
            </a:endParaRPr>
          </a:p>
        </p:txBody>
      </p:sp>
      <p:sp>
        <p:nvSpPr>
          <p:cNvPr id="237" name="Google Shape;237;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38" name="Google Shape;238;p34"/>
          <p:cNvSpPr txBox="1"/>
          <p:nvPr/>
        </p:nvSpPr>
        <p:spPr>
          <a:xfrm>
            <a:off x="221175" y="683750"/>
            <a:ext cx="4125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5"/>
                </a:solidFill>
                <a:latin typeface="Lora SemiBold"/>
                <a:ea typeface="Lora SemiBold"/>
                <a:cs typeface="Lora SemiBold"/>
                <a:sym typeface="Lora SemiBold"/>
              </a:rPr>
              <a:t>CSP vs BC-TSP Comparison</a:t>
            </a:r>
            <a:endParaRPr sz="1600">
              <a:solidFill>
                <a:schemeClr val="accent5"/>
              </a:solidFill>
              <a:latin typeface="Lora SemiBold"/>
              <a:ea typeface="Lora SemiBold"/>
              <a:cs typeface="Lora SemiBold"/>
              <a:sym typeface="Lora SemiBold"/>
            </a:endParaRPr>
          </a:p>
        </p:txBody>
      </p:sp>
      <p:pic>
        <p:nvPicPr>
          <p:cNvPr id="239" name="Google Shape;239;p34"/>
          <p:cNvPicPr preferRelativeResize="0"/>
          <p:nvPr/>
        </p:nvPicPr>
        <p:blipFill>
          <a:blip r:embed="rId3">
            <a:alphaModFix/>
          </a:blip>
          <a:stretch>
            <a:fillRect/>
          </a:stretch>
        </p:blipFill>
        <p:spPr>
          <a:xfrm>
            <a:off x="1910550" y="1114850"/>
            <a:ext cx="5018533" cy="3941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5"/>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Performance Evaluation</a:t>
            </a:r>
            <a:endParaRPr b="1" sz="2020">
              <a:latin typeface="Lora"/>
              <a:ea typeface="Lora"/>
              <a:cs typeface="Lora"/>
              <a:sym typeface="Lora"/>
            </a:endParaRPr>
          </a:p>
        </p:txBody>
      </p:sp>
      <p:sp>
        <p:nvSpPr>
          <p:cNvPr id="245" name="Google Shape;245;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46" name="Google Shape;246;p35"/>
          <p:cNvSpPr txBox="1"/>
          <p:nvPr/>
        </p:nvSpPr>
        <p:spPr>
          <a:xfrm>
            <a:off x="221175" y="683750"/>
            <a:ext cx="4125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5"/>
                </a:solidFill>
                <a:latin typeface="Lora SemiBold"/>
                <a:ea typeface="Lora SemiBold"/>
                <a:cs typeface="Lora SemiBold"/>
                <a:sym typeface="Lora SemiBold"/>
              </a:rPr>
              <a:t>Network Lifetime Comparison</a:t>
            </a:r>
            <a:endParaRPr sz="1600">
              <a:solidFill>
                <a:schemeClr val="accent5"/>
              </a:solidFill>
              <a:latin typeface="Lora SemiBold"/>
              <a:ea typeface="Lora SemiBold"/>
              <a:cs typeface="Lora SemiBold"/>
              <a:sym typeface="Lora SemiBold"/>
            </a:endParaRPr>
          </a:p>
        </p:txBody>
      </p:sp>
      <p:pic>
        <p:nvPicPr>
          <p:cNvPr id="247" name="Google Shape;247;p35"/>
          <p:cNvPicPr preferRelativeResize="0"/>
          <p:nvPr/>
        </p:nvPicPr>
        <p:blipFill>
          <a:blip r:embed="rId3">
            <a:alphaModFix/>
          </a:blip>
          <a:stretch>
            <a:fillRect/>
          </a:stretch>
        </p:blipFill>
        <p:spPr>
          <a:xfrm>
            <a:off x="2196963" y="1190600"/>
            <a:ext cx="4750066" cy="37238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6"/>
          <p:cNvSpPr txBox="1"/>
          <p:nvPr>
            <p:ph type="title"/>
          </p:nvPr>
        </p:nvSpPr>
        <p:spPr>
          <a:xfrm>
            <a:off x="311700" y="20110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Conclusion </a:t>
            </a:r>
            <a:endParaRPr b="1" sz="2020">
              <a:latin typeface="Lora"/>
              <a:ea typeface="Lora"/>
              <a:cs typeface="Lora"/>
              <a:sym typeface="Lora"/>
            </a:endParaRPr>
          </a:p>
        </p:txBody>
      </p:sp>
      <p:sp>
        <p:nvSpPr>
          <p:cNvPr id="253" name="Google Shape;253;p36"/>
          <p:cNvSpPr txBox="1"/>
          <p:nvPr>
            <p:ph idx="1" type="body"/>
          </p:nvPr>
        </p:nvSpPr>
        <p:spPr>
          <a:xfrm>
            <a:off x="311700" y="863550"/>
            <a:ext cx="8520600" cy="34164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1500"/>
              </a:spcBef>
              <a:spcAft>
                <a:spcPts val="0"/>
              </a:spcAft>
              <a:buClr>
                <a:schemeClr val="accent1"/>
              </a:buClr>
              <a:buSzPts val="1600"/>
              <a:buFont typeface="Lora Medium"/>
              <a:buChar char="●"/>
            </a:pPr>
            <a:r>
              <a:rPr lang="en" sz="1600">
                <a:solidFill>
                  <a:schemeClr val="accent1"/>
                </a:solidFill>
                <a:highlight>
                  <a:schemeClr val="lt1"/>
                </a:highlight>
                <a:latin typeface="Lora Medium"/>
                <a:ea typeface="Lora Medium"/>
                <a:cs typeface="Lora Medium"/>
                <a:sym typeface="Lora Medium"/>
              </a:rPr>
              <a:t>Our Contribution:</a:t>
            </a:r>
            <a:endParaRPr sz="1600">
              <a:solidFill>
                <a:schemeClr val="accent1"/>
              </a:solidFill>
              <a:highlight>
                <a:schemeClr val="lt1"/>
              </a:highlight>
              <a:latin typeface="Lora Medium"/>
              <a:ea typeface="Lora Medium"/>
              <a:cs typeface="Lora Medium"/>
              <a:sym typeface="Lora Medium"/>
            </a:endParaRPr>
          </a:p>
          <a:p>
            <a:pPr indent="-330200" lvl="1" marL="914400" rtl="0" algn="l">
              <a:lnSpc>
                <a:spcPct val="150000"/>
              </a:lnSpc>
              <a:spcBef>
                <a:spcPts val="0"/>
              </a:spcBef>
              <a:spcAft>
                <a:spcPts val="0"/>
              </a:spcAft>
              <a:buClr>
                <a:srgbClr val="0D0D0D"/>
              </a:buClr>
              <a:buSzPts val="1600"/>
              <a:buFont typeface="Lora Medium"/>
              <a:buChar char="●"/>
            </a:pPr>
            <a:r>
              <a:rPr lang="en" sz="1600">
                <a:solidFill>
                  <a:schemeClr val="dk1"/>
                </a:solidFill>
                <a:highlight>
                  <a:srgbClr val="FFFFFF"/>
                </a:highlight>
                <a:latin typeface="Lora Medium"/>
                <a:ea typeface="Lora Medium"/>
                <a:cs typeface="Lora Medium"/>
                <a:sym typeface="Lora Medium"/>
              </a:rPr>
              <a:t>We identify battery-constrained data collection problem in RSN and show it is equivalent to  BC-TSP, a new variation of the classic TSP problem.</a:t>
            </a:r>
            <a:endParaRPr sz="1600">
              <a:solidFill>
                <a:schemeClr val="dk1"/>
              </a:solidFill>
              <a:highlight>
                <a:srgbClr val="FFFFFF"/>
              </a:highlight>
              <a:latin typeface="Lora Medium"/>
              <a:ea typeface="Lora Medium"/>
              <a:cs typeface="Lora Medium"/>
              <a:sym typeface="Lora Medium"/>
            </a:endParaRPr>
          </a:p>
          <a:p>
            <a:pPr indent="-330200" lvl="0" marL="457200" rtl="0" algn="l">
              <a:lnSpc>
                <a:spcPct val="150000"/>
              </a:lnSpc>
              <a:spcBef>
                <a:spcPts val="0"/>
              </a:spcBef>
              <a:spcAft>
                <a:spcPts val="0"/>
              </a:spcAft>
              <a:buClr>
                <a:srgbClr val="CC0000"/>
              </a:buClr>
              <a:buSzPts val="1600"/>
              <a:buFont typeface="Lora Medium"/>
              <a:buChar char="●"/>
            </a:pPr>
            <a:r>
              <a:rPr lang="en" sz="1600">
                <a:solidFill>
                  <a:srgbClr val="CC0000"/>
                </a:solidFill>
                <a:highlight>
                  <a:srgbClr val="FFFFFF"/>
                </a:highlight>
                <a:latin typeface="Lora Medium"/>
                <a:ea typeface="Lora Medium"/>
                <a:cs typeface="Lora Medium"/>
                <a:sym typeface="Lora Medium"/>
              </a:rPr>
              <a:t>Experimental results:</a:t>
            </a:r>
            <a:endParaRPr sz="1600">
              <a:solidFill>
                <a:srgbClr val="CC0000"/>
              </a:solidFill>
              <a:highlight>
                <a:srgbClr val="FFFFFF"/>
              </a:highlight>
              <a:latin typeface="Lora Medium"/>
              <a:ea typeface="Lora Medium"/>
              <a:cs typeface="Lora Medium"/>
              <a:sym typeface="Lora Medium"/>
            </a:endParaRPr>
          </a:p>
          <a:p>
            <a:pPr indent="-330200" lvl="1" marL="914400" rtl="0" algn="l">
              <a:lnSpc>
                <a:spcPct val="150000"/>
              </a:lnSpc>
              <a:spcBef>
                <a:spcPts val="0"/>
              </a:spcBef>
              <a:spcAft>
                <a:spcPts val="0"/>
              </a:spcAft>
              <a:buClr>
                <a:srgbClr val="0D0D0D"/>
              </a:buClr>
              <a:buSzPts val="1600"/>
              <a:buFont typeface="Lora Medium"/>
              <a:buChar char="●"/>
            </a:pPr>
            <a:r>
              <a:rPr lang="en" sz="1600">
                <a:solidFill>
                  <a:srgbClr val="0D0D0D"/>
                </a:solidFill>
                <a:highlight>
                  <a:srgbClr val="FFFFFF"/>
                </a:highlight>
                <a:latin typeface="Lora Medium"/>
                <a:ea typeface="Lora Medium"/>
                <a:cs typeface="Lora Medium"/>
                <a:sym typeface="Lora Medium"/>
              </a:rPr>
              <a:t>PCR and ILP collect 29.01% more packets than the Spanning Tree with the same battery power.</a:t>
            </a:r>
            <a:endParaRPr sz="1600">
              <a:solidFill>
                <a:srgbClr val="0D0D0D"/>
              </a:solidFill>
              <a:highlight>
                <a:srgbClr val="FFFFFF"/>
              </a:highlight>
              <a:latin typeface="Lora Medium"/>
              <a:ea typeface="Lora Medium"/>
              <a:cs typeface="Lora Medium"/>
              <a:sym typeface="Lora Medium"/>
            </a:endParaRPr>
          </a:p>
          <a:p>
            <a:pPr indent="-330200" lvl="0" marL="457200" rtl="0" algn="l">
              <a:lnSpc>
                <a:spcPct val="150000"/>
              </a:lnSpc>
              <a:spcBef>
                <a:spcPts val="0"/>
              </a:spcBef>
              <a:spcAft>
                <a:spcPts val="0"/>
              </a:spcAft>
              <a:buClr>
                <a:schemeClr val="accent5"/>
              </a:buClr>
              <a:buSzPts val="1600"/>
              <a:buFont typeface="Lora Medium"/>
              <a:buChar char="●"/>
            </a:pPr>
            <a:r>
              <a:rPr lang="en" sz="1600">
                <a:solidFill>
                  <a:schemeClr val="accent5"/>
                </a:solidFill>
                <a:highlight>
                  <a:srgbClr val="FFFFFF"/>
                </a:highlight>
                <a:latin typeface="Lora Medium"/>
                <a:ea typeface="Lora Medium"/>
                <a:cs typeface="Lora Medium"/>
                <a:sym typeface="Lora Medium"/>
              </a:rPr>
              <a:t>TSP vs. CSP:</a:t>
            </a:r>
            <a:endParaRPr sz="1600">
              <a:solidFill>
                <a:schemeClr val="accent5"/>
              </a:solidFill>
              <a:highlight>
                <a:srgbClr val="FFFFFF"/>
              </a:highlight>
              <a:latin typeface="Lora Medium"/>
              <a:ea typeface="Lora Medium"/>
              <a:cs typeface="Lora Medium"/>
              <a:sym typeface="Lora Medium"/>
            </a:endParaRPr>
          </a:p>
          <a:p>
            <a:pPr indent="-330200" lvl="1" marL="914400" rtl="0" algn="l">
              <a:lnSpc>
                <a:spcPct val="150000"/>
              </a:lnSpc>
              <a:spcBef>
                <a:spcPts val="0"/>
              </a:spcBef>
              <a:spcAft>
                <a:spcPts val="0"/>
              </a:spcAft>
              <a:buClr>
                <a:srgbClr val="0D0D0D"/>
              </a:buClr>
              <a:buSzPts val="1600"/>
              <a:buFont typeface="Lora Medium"/>
              <a:buChar char="●"/>
            </a:pPr>
            <a:r>
              <a:rPr lang="en" sz="1600">
                <a:solidFill>
                  <a:srgbClr val="0D0D0D"/>
                </a:solidFill>
                <a:highlight>
                  <a:srgbClr val="FFFFFF"/>
                </a:highlight>
                <a:latin typeface="Lora Medium"/>
                <a:ea typeface="Lora Medium"/>
                <a:cs typeface="Lora Medium"/>
                <a:sym typeface="Lora Medium"/>
              </a:rPr>
              <a:t>TSP approach achieves 32.02%</a:t>
            </a:r>
            <a:r>
              <a:rPr lang="en" sz="1600">
                <a:solidFill>
                  <a:srgbClr val="0D0D0D"/>
                </a:solidFill>
                <a:highlight>
                  <a:srgbClr val="FFFFFF"/>
                </a:highlight>
                <a:latin typeface="Lora Medium"/>
                <a:ea typeface="Lora Medium"/>
                <a:cs typeface="Lora Medium"/>
                <a:sym typeface="Lora Medium"/>
              </a:rPr>
              <a:t> more</a:t>
            </a:r>
            <a:r>
              <a:rPr lang="en" sz="1600">
                <a:solidFill>
                  <a:srgbClr val="0D0D0D"/>
                </a:solidFill>
                <a:highlight>
                  <a:srgbClr val="FFFFFF"/>
                </a:highlight>
                <a:latin typeface="Lora Medium"/>
                <a:ea typeface="Lora Medium"/>
                <a:cs typeface="Lora Medium"/>
                <a:sym typeface="Lora Medium"/>
              </a:rPr>
              <a:t> network lifetime of the RSN compared to the existing literature using a CSP.</a:t>
            </a:r>
            <a:endParaRPr sz="1600">
              <a:solidFill>
                <a:srgbClr val="0D0D0D"/>
              </a:solidFill>
              <a:highlight>
                <a:srgbClr val="FFFFFF"/>
              </a:highlight>
              <a:latin typeface="Lora Medium"/>
              <a:ea typeface="Lora Medium"/>
              <a:cs typeface="Lora Medium"/>
              <a:sym typeface="Lora Medium"/>
            </a:endParaRPr>
          </a:p>
          <a:p>
            <a:pPr indent="0" lvl="0" marL="457200" rtl="0" algn="l">
              <a:lnSpc>
                <a:spcPct val="150000"/>
              </a:lnSpc>
              <a:spcBef>
                <a:spcPts val="0"/>
              </a:spcBef>
              <a:spcAft>
                <a:spcPts val="1200"/>
              </a:spcAft>
              <a:buNone/>
            </a:pPr>
            <a:r>
              <a:t/>
            </a:r>
            <a:endParaRPr sz="1600">
              <a:solidFill>
                <a:schemeClr val="accent1"/>
              </a:solidFill>
              <a:latin typeface="Lora Medium"/>
              <a:ea typeface="Lora Medium"/>
              <a:cs typeface="Lora Medium"/>
              <a:sym typeface="Lora Medium"/>
            </a:endParaRPr>
          </a:p>
        </p:txBody>
      </p:sp>
      <p:sp>
        <p:nvSpPr>
          <p:cNvPr id="254" name="Google Shape;254;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7"/>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Future Work</a:t>
            </a:r>
            <a:endParaRPr b="1" sz="2020">
              <a:latin typeface="Lora"/>
              <a:ea typeface="Lora"/>
              <a:cs typeface="Lora"/>
              <a:sym typeface="Lora"/>
            </a:endParaRPr>
          </a:p>
        </p:txBody>
      </p:sp>
      <p:sp>
        <p:nvSpPr>
          <p:cNvPr id="260" name="Google Shape;260;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61" name="Google Shape;261;p37"/>
          <p:cNvSpPr txBox="1"/>
          <p:nvPr/>
        </p:nvSpPr>
        <p:spPr>
          <a:xfrm>
            <a:off x="484500" y="1511950"/>
            <a:ext cx="8347800" cy="14244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accent5"/>
              </a:buClr>
              <a:buSzPts val="1800"/>
              <a:buFont typeface="Lora SemiBold"/>
              <a:buChar char="●"/>
            </a:pPr>
            <a:r>
              <a:rPr lang="en" sz="1800">
                <a:solidFill>
                  <a:schemeClr val="accent5"/>
                </a:solidFill>
                <a:latin typeface="Lora SemiBold"/>
                <a:ea typeface="Lora SemiBold"/>
                <a:cs typeface="Lora SemiBold"/>
                <a:sym typeface="Lora SemiBold"/>
              </a:rPr>
              <a:t>Consider </a:t>
            </a:r>
            <a:r>
              <a:rPr lang="en" sz="1800">
                <a:solidFill>
                  <a:schemeClr val="accent5"/>
                </a:solidFill>
                <a:latin typeface="Lora SemiBold"/>
                <a:ea typeface="Lora SemiBold"/>
                <a:cs typeface="Lora SemiBold"/>
                <a:sym typeface="Lora SemiBold"/>
              </a:rPr>
              <a:t>receiving</a:t>
            </a:r>
            <a:r>
              <a:rPr lang="en" sz="1800">
                <a:solidFill>
                  <a:schemeClr val="accent5"/>
                </a:solidFill>
                <a:latin typeface="Lora SemiBold"/>
                <a:ea typeface="Lora SemiBold"/>
                <a:cs typeface="Lora SemiBold"/>
                <a:sym typeface="Lora SemiBold"/>
              </a:rPr>
              <a:t> energy consumption of robot.</a:t>
            </a:r>
            <a:endParaRPr sz="1800">
              <a:solidFill>
                <a:schemeClr val="accent5"/>
              </a:solidFill>
              <a:latin typeface="Lora SemiBold"/>
              <a:ea typeface="Lora SemiBold"/>
              <a:cs typeface="Lora SemiBold"/>
              <a:sym typeface="Lora SemiBold"/>
            </a:endParaRPr>
          </a:p>
          <a:p>
            <a:pPr indent="-342900" lvl="0" marL="457200" rtl="0" algn="l">
              <a:lnSpc>
                <a:spcPct val="150000"/>
              </a:lnSpc>
              <a:spcBef>
                <a:spcPts val="0"/>
              </a:spcBef>
              <a:spcAft>
                <a:spcPts val="0"/>
              </a:spcAft>
              <a:buClr>
                <a:schemeClr val="accent5"/>
              </a:buClr>
              <a:buSzPts val="1800"/>
              <a:buFont typeface="Lora SemiBold"/>
              <a:buChar char="●"/>
            </a:pPr>
            <a:r>
              <a:rPr lang="en" sz="1800">
                <a:solidFill>
                  <a:schemeClr val="accent5"/>
                </a:solidFill>
                <a:latin typeface="Lora SemiBold"/>
                <a:ea typeface="Lora SemiBold"/>
                <a:cs typeface="Lora SemiBold"/>
                <a:sym typeface="Lora SemiBold"/>
              </a:rPr>
              <a:t>Model a reinforcement learning algorithm to solve the BC-TSP.</a:t>
            </a:r>
            <a:endParaRPr sz="1800">
              <a:solidFill>
                <a:schemeClr val="accent5"/>
              </a:solidFill>
              <a:latin typeface="Lora SemiBold"/>
              <a:ea typeface="Lora SemiBold"/>
              <a:cs typeface="Lora SemiBold"/>
              <a:sym typeface="Lora SemiBold"/>
            </a:endParaRPr>
          </a:p>
          <a:p>
            <a:pPr indent="-342900" lvl="0" marL="457200" rtl="0" algn="l">
              <a:lnSpc>
                <a:spcPct val="150000"/>
              </a:lnSpc>
              <a:spcBef>
                <a:spcPts val="0"/>
              </a:spcBef>
              <a:spcAft>
                <a:spcPts val="0"/>
              </a:spcAft>
              <a:buClr>
                <a:schemeClr val="accent5"/>
              </a:buClr>
              <a:buSzPts val="1800"/>
              <a:buFont typeface="Lora SemiBold"/>
              <a:buChar char="●"/>
            </a:pPr>
            <a:r>
              <a:rPr lang="en" sz="1800">
                <a:solidFill>
                  <a:schemeClr val="accent5"/>
                </a:solidFill>
                <a:latin typeface="Lora SemiBold"/>
                <a:ea typeface="Lora SemiBold"/>
                <a:cs typeface="Lora SemiBold"/>
                <a:sym typeface="Lora SemiBold"/>
              </a:rPr>
              <a:t>Consider the dynamic generation of data in real time.</a:t>
            </a:r>
            <a:endParaRPr sz="1800">
              <a:solidFill>
                <a:schemeClr val="accent5"/>
              </a:solidFill>
              <a:latin typeface="Lora SemiBold"/>
              <a:ea typeface="Lora SemiBold"/>
              <a:cs typeface="Lora SemiBold"/>
              <a:sym typeface="Lora SemiBold"/>
            </a:endParaRPr>
          </a:p>
          <a:p>
            <a:pPr indent="0" lvl="0" marL="0" rtl="0" algn="l">
              <a:lnSpc>
                <a:spcPct val="150000"/>
              </a:lnSpc>
              <a:spcBef>
                <a:spcPts val="0"/>
              </a:spcBef>
              <a:spcAft>
                <a:spcPts val="0"/>
              </a:spcAft>
              <a:buNone/>
            </a:pPr>
            <a:r>
              <a:t/>
            </a:r>
            <a:endParaRPr sz="1800">
              <a:solidFill>
                <a:schemeClr val="accent5"/>
              </a:solidFill>
              <a:latin typeface="Lora SemiBold"/>
              <a:ea typeface="Lora SemiBold"/>
              <a:cs typeface="Lora SemiBold"/>
              <a:sym typeface="Lora SemiBold"/>
            </a:endParaRPr>
          </a:p>
          <a:p>
            <a:pPr indent="0" lvl="0" marL="0" rtl="0" algn="l">
              <a:lnSpc>
                <a:spcPct val="150000"/>
              </a:lnSpc>
              <a:spcBef>
                <a:spcPts val="0"/>
              </a:spcBef>
              <a:spcAft>
                <a:spcPts val="0"/>
              </a:spcAft>
              <a:buNone/>
            </a:pPr>
            <a:r>
              <a:t/>
            </a:r>
            <a:endParaRPr i="1" sz="1800">
              <a:solidFill>
                <a:schemeClr val="accent5"/>
              </a:solidFill>
              <a:latin typeface="Lora SemiBold"/>
              <a:ea typeface="Lora SemiBold"/>
              <a:cs typeface="Lora SemiBold"/>
              <a:sym typeface="Lora SemiBold"/>
            </a:endParaRPr>
          </a:p>
          <a:p>
            <a:pPr indent="0" lvl="0" marL="0" rtl="0" algn="l">
              <a:lnSpc>
                <a:spcPct val="150000"/>
              </a:lnSpc>
              <a:spcBef>
                <a:spcPts val="0"/>
              </a:spcBef>
              <a:spcAft>
                <a:spcPts val="0"/>
              </a:spcAft>
              <a:buNone/>
            </a:pPr>
            <a:r>
              <a:t/>
            </a:r>
            <a:endParaRPr sz="1800">
              <a:solidFill>
                <a:schemeClr val="accent5"/>
              </a:solidFill>
              <a:latin typeface="Lora SemiBold"/>
              <a:ea typeface="Lora SemiBold"/>
              <a:cs typeface="Lora SemiBold"/>
              <a:sym typeface="Lora SemiBold"/>
            </a:endParaRPr>
          </a:p>
          <a:p>
            <a:pPr indent="0" lvl="0" marL="0" rtl="0" algn="l">
              <a:lnSpc>
                <a:spcPct val="150000"/>
              </a:lnSpc>
              <a:spcBef>
                <a:spcPts val="0"/>
              </a:spcBef>
              <a:spcAft>
                <a:spcPts val="0"/>
              </a:spcAft>
              <a:buNone/>
            </a:pPr>
            <a:r>
              <a:t/>
            </a:r>
            <a:endParaRPr sz="1800">
              <a:solidFill>
                <a:schemeClr val="accent5"/>
              </a:solidFill>
              <a:latin typeface="Lora SemiBold"/>
              <a:ea typeface="Lora SemiBold"/>
              <a:cs typeface="Lora SemiBold"/>
              <a:sym typeface="Lora SemiBold"/>
            </a:endParaRPr>
          </a:p>
          <a:p>
            <a:pPr indent="0" lvl="0" marL="0" rtl="0" algn="l">
              <a:lnSpc>
                <a:spcPct val="150000"/>
              </a:lnSpc>
              <a:spcBef>
                <a:spcPts val="0"/>
              </a:spcBef>
              <a:spcAft>
                <a:spcPts val="0"/>
              </a:spcAft>
              <a:buNone/>
            </a:pPr>
            <a:r>
              <a:t/>
            </a:r>
            <a:endParaRPr sz="1800">
              <a:solidFill>
                <a:schemeClr val="accent5"/>
              </a:solidFill>
              <a:latin typeface="Lora SemiBold"/>
              <a:ea typeface="Lora SemiBold"/>
              <a:cs typeface="Lora SemiBold"/>
              <a:sym typeface="Lora SemiBold"/>
            </a:endParaRPr>
          </a:p>
          <a:p>
            <a:pPr indent="0" lvl="0" marL="0" rtl="0" algn="l">
              <a:lnSpc>
                <a:spcPct val="150000"/>
              </a:lnSpc>
              <a:spcBef>
                <a:spcPts val="0"/>
              </a:spcBef>
              <a:spcAft>
                <a:spcPts val="0"/>
              </a:spcAft>
              <a:buNone/>
            </a:pPr>
            <a:r>
              <a:t/>
            </a:r>
            <a:endParaRPr sz="1800">
              <a:solidFill>
                <a:schemeClr val="accent5"/>
              </a:solidFill>
              <a:latin typeface="Lora SemiBold"/>
              <a:ea typeface="Lora SemiBold"/>
              <a:cs typeface="Lora SemiBold"/>
              <a:sym typeface="Lora SemiBold"/>
            </a:endParaRPr>
          </a:p>
          <a:p>
            <a:pPr indent="0" lvl="0" marL="0" rtl="0" algn="l">
              <a:lnSpc>
                <a:spcPct val="150000"/>
              </a:lnSpc>
              <a:spcBef>
                <a:spcPts val="0"/>
              </a:spcBef>
              <a:spcAft>
                <a:spcPts val="0"/>
              </a:spcAft>
              <a:buNone/>
            </a:pPr>
            <a:r>
              <a:t/>
            </a:r>
            <a:endParaRPr sz="1800">
              <a:solidFill>
                <a:schemeClr val="accent5"/>
              </a:solidFill>
              <a:latin typeface="Lora SemiBold"/>
              <a:ea typeface="Lora SemiBold"/>
              <a:cs typeface="Lora SemiBold"/>
              <a:sym typeface="Lora SemiBo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8"/>
          <p:cNvSpPr txBox="1"/>
          <p:nvPr>
            <p:ph type="title"/>
          </p:nvPr>
        </p:nvSpPr>
        <p:spPr>
          <a:xfrm>
            <a:off x="205675" y="4291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120">
                <a:latin typeface="Lora"/>
                <a:ea typeface="Lora"/>
                <a:cs typeface="Lora"/>
                <a:sym typeface="Lora"/>
              </a:rPr>
              <a:t>Acknowledgements</a:t>
            </a:r>
            <a:endParaRPr b="1" sz="2120">
              <a:latin typeface="Lora"/>
              <a:ea typeface="Lora"/>
              <a:cs typeface="Lora"/>
              <a:sym typeface="Lora"/>
            </a:endParaRPr>
          </a:p>
        </p:txBody>
      </p:sp>
      <p:sp>
        <p:nvSpPr>
          <p:cNvPr id="267" name="Google Shape;267;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68" name="Google Shape;268;p38"/>
          <p:cNvSpPr txBox="1"/>
          <p:nvPr/>
        </p:nvSpPr>
        <p:spPr>
          <a:xfrm>
            <a:off x="118775" y="4543250"/>
            <a:ext cx="19194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latin typeface="EB Garamond"/>
              <a:ea typeface="EB Garamond"/>
              <a:cs typeface="EB Garamond"/>
              <a:sym typeface="EB Garamond"/>
            </a:endParaRPr>
          </a:p>
        </p:txBody>
      </p:sp>
      <p:sp>
        <p:nvSpPr>
          <p:cNvPr id="269" name="Google Shape;269;p38"/>
          <p:cNvSpPr txBox="1"/>
          <p:nvPr/>
        </p:nvSpPr>
        <p:spPr>
          <a:xfrm>
            <a:off x="360025" y="1286200"/>
            <a:ext cx="7728600" cy="30330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Clr>
                <a:schemeClr val="dk1"/>
              </a:buClr>
              <a:buSzPts val="1100"/>
              <a:buFont typeface="Arial"/>
              <a:buNone/>
            </a:pPr>
            <a:r>
              <a:rPr b="1" lang="en">
                <a:solidFill>
                  <a:schemeClr val="accent5"/>
                </a:solidFill>
                <a:latin typeface="Lora"/>
                <a:ea typeface="Lora"/>
                <a:cs typeface="Lora"/>
                <a:sym typeface="Lora"/>
              </a:rPr>
              <a:t>	This work was supported by NSF Grant 2240517.</a:t>
            </a:r>
            <a:endParaRPr b="1">
              <a:solidFill>
                <a:schemeClr val="accent5"/>
              </a:solidFill>
              <a:latin typeface="Lora"/>
              <a:ea typeface="Lora"/>
              <a:cs typeface="Lora"/>
              <a:sym typeface="Lora"/>
            </a:endParaRPr>
          </a:p>
          <a:p>
            <a:pPr indent="457200" lvl="0" marL="0" rtl="0" algn="l">
              <a:spcBef>
                <a:spcPts val="0"/>
              </a:spcBef>
              <a:spcAft>
                <a:spcPts val="0"/>
              </a:spcAft>
              <a:buNone/>
            </a:pPr>
            <a:r>
              <a:t/>
            </a:r>
            <a:endParaRPr>
              <a:solidFill>
                <a:schemeClr val="dk2"/>
              </a:solidFill>
              <a:latin typeface="EB Garamond"/>
              <a:ea typeface="EB Garamond"/>
              <a:cs typeface="EB Garamond"/>
              <a:sym typeface="EB Garamon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9"/>
          <p:cNvSpPr txBox="1"/>
          <p:nvPr>
            <p:ph type="title"/>
          </p:nvPr>
        </p:nvSpPr>
        <p:spPr>
          <a:xfrm>
            <a:off x="3273900" y="2042400"/>
            <a:ext cx="259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2898">
                <a:latin typeface="Lora SemiBold"/>
                <a:ea typeface="Lora SemiBold"/>
                <a:cs typeface="Lora SemiBold"/>
                <a:sym typeface="Lora SemiBold"/>
              </a:rPr>
              <a:t>Thank You</a:t>
            </a:r>
            <a:endParaRPr sz="2898">
              <a:latin typeface="Lora SemiBold"/>
              <a:ea typeface="Lora SemiBold"/>
              <a:cs typeface="Lora SemiBold"/>
              <a:sym typeface="Lora SemiBold"/>
            </a:endParaRPr>
          </a:p>
          <a:p>
            <a:pPr indent="0" lvl="0" marL="0" rtl="0" algn="l">
              <a:spcBef>
                <a:spcPts val="0"/>
              </a:spcBef>
              <a:spcAft>
                <a:spcPts val="0"/>
              </a:spcAft>
              <a:buSzPts val="990"/>
              <a:buNone/>
            </a:pPr>
            <a:r>
              <a:t/>
            </a:r>
            <a:endParaRPr sz="3420"/>
          </a:p>
        </p:txBody>
      </p:sp>
      <p:sp>
        <p:nvSpPr>
          <p:cNvPr id="275" name="Google Shape;275;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p15"/>
          <p:cNvPicPr preferRelativeResize="0"/>
          <p:nvPr/>
        </p:nvPicPr>
        <p:blipFill rotWithShape="1">
          <a:blip r:embed="rId3">
            <a:alphaModFix/>
          </a:blip>
          <a:srcRect b="32593" l="32080" r="31438" t="32188"/>
          <a:stretch/>
        </p:blipFill>
        <p:spPr>
          <a:xfrm>
            <a:off x="2922750" y="1519575"/>
            <a:ext cx="5969174" cy="3241099"/>
          </a:xfrm>
          <a:prstGeom prst="rect">
            <a:avLst/>
          </a:prstGeom>
          <a:noFill/>
          <a:ln>
            <a:noFill/>
          </a:ln>
        </p:spPr>
      </p:pic>
      <p:sp>
        <p:nvSpPr>
          <p:cNvPr id="73" name="Google Shape;73;p15"/>
          <p:cNvSpPr txBox="1"/>
          <p:nvPr>
            <p:ph type="title"/>
          </p:nvPr>
        </p:nvSpPr>
        <p:spPr>
          <a:xfrm>
            <a:off x="260325" y="106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802"/>
              <a:buFont typeface="Arial"/>
              <a:buNone/>
            </a:pPr>
            <a:r>
              <a:rPr b="1" lang="en" sz="2043">
                <a:latin typeface="Lora"/>
                <a:ea typeface="Lora"/>
                <a:cs typeface="Lora"/>
                <a:sym typeface="Lora"/>
              </a:rPr>
              <a:t>Introduction</a:t>
            </a:r>
            <a:endParaRPr b="1" sz="2043">
              <a:latin typeface="Lora"/>
              <a:ea typeface="Lora"/>
              <a:cs typeface="Lora"/>
              <a:sym typeface="Lora"/>
            </a:endParaRPr>
          </a:p>
          <a:p>
            <a:pPr indent="0" lvl="0" marL="0" rtl="0" algn="l">
              <a:spcBef>
                <a:spcPts val="0"/>
              </a:spcBef>
              <a:spcAft>
                <a:spcPts val="0"/>
              </a:spcAft>
              <a:buSzPts val="990"/>
              <a:buNone/>
            </a:pPr>
            <a:r>
              <a:t/>
            </a:r>
            <a:endParaRPr sz="2520"/>
          </a:p>
        </p:txBody>
      </p:sp>
      <p:sp>
        <p:nvSpPr>
          <p:cNvPr id="74" name="Google Shape;74;p15"/>
          <p:cNvSpPr txBox="1"/>
          <p:nvPr>
            <p:ph idx="1" type="body"/>
          </p:nvPr>
        </p:nvSpPr>
        <p:spPr>
          <a:xfrm>
            <a:off x="311700" y="680675"/>
            <a:ext cx="4728300" cy="492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b="1" lang="en" sz="1750">
                <a:solidFill>
                  <a:schemeClr val="accent5"/>
                </a:solidFill>
                <a:latin typeface="Lora"/>
                <a:ea typeface="Lora"/>
                <a:cs typeface="Lora"/>
                <a:sym typeface="Lora"/>
              </a:rPr>
              <a:t>Wireless Sensor Networks</a:t>
            </a:r>
            <a:endParaRPr b="1" sz="1750">
              <a:solidFill>
                <a:schemeClr val="accent5"/>
              </a:solidFill>
              <a:latin typeface="Lora"/>
              <a:ea typeface="Lora"/>
              <a:cs typeface="Lora"/>
              <a:sym typeface="Lora"/>
            </a:endParaRPr>
          </a:p>
          <a:p>
            <a:pPr indent="0" lvl="0" marL="0" rtl="0" algn="l">
              <a:lnSpc>
                <a:spcPct val="95000"/>
              </a:lnSpc>
              <a:spcBef>
                <a:spcPts val="1200"/>
              </a:spcBef>
              <a:spcAft>
                <a:spcPts val="0"/>
              </a:spcAft>
              <a:buSzPts val="275"/>
              <a:buNone/>
            </a:pPr>
            <a:r>
              <a:t/>
            </a:r>
            <a:endParaRPr sz="150"/>
          </a:p>
          <a:p>
            <a:pPr indent="0" lvl="0" marL="0" rtl="0" algn="l">
              <a:lnSpc>
                <a:spcPct val="95000"/>
              </a:lnSpc>
              <a:spcBef>
                <a:spcPts val="1200"/>
              </a:spcBef>
              <a:spcAft>
                <a:spcPts val="1200"/>
              </a:spcAft>
              <a:buSzPts val="275"/>
              <a:buNone/>
            </a:pPr>
            <a:r>
              <a:t/>
            </a:r>
            <a:endParaRPr sz="150"/>
          </a:p>
        </p:txBody>
      </p:sp>
      <p:sp>
        <p:nvSpPr>
          <p:cNvPr id="75" name="Google Shape;75;p15"/>
          <p:cNvSpPr txBox="1"/>
          <p:nvPr/>
        </p:nvSpPr>
        <p:spPr>
          <a:xfrm>
            <a:off x="260325" y="2223875"/>
            <a:ext cx="2449800" cy="11877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666666"/>
              </a:buClr>
              <a:buSzPts val="1800"/>
              <a:buFont typeface="Lora"/>
              <a:buChar char="●"/>
            </a:pPr>
            <a:r>
              <a:rPr b="1" lang="en" sz="1800">
                <a:solidFill>
                  <a:srgbClr val="666666"/>
                </a:solidFill>
                <a:latin typeface="Lora"/>
                <a:ea typeface="Lora"/>
                <a:cs typeface="Lora"/>
                <a:sym typeface="Lora"/>
              </a:rPr>
              <a:t>Sense</a:t>
            </a:r>
            <a:endParaRPr b="1" sz="1800">
              <a:solidFill>
                <a:srgbClr val="666666"/>
              </a:solidFill>
              <a:latin typeface="Lora"/>
              <a:ea typeface="Lora"/>
              <a:cs typeface="Lora"/>
              <a:sym typeface="Lora"/>
            </a:endParaRPr>
          </a:p>
          <a:p>
            <a:pPr indent="-342900" lvl="0" marL="457200" rtl="0" algn="l">
              <a:lnSpc>
                <a:spcPct val="150000"/>
              </a:lnSpc>
              <a:spcBef>
                <a:spcPts val="0"/>
              </a:spcBef>
              <a:spcAft>
                <a:spcPts val="0"/>
              </a:spcAft>
              <a:buClr>
                <a:srgbClr val="666666"/>
              </a:buClr>
              <a:buSzPts val="1800"/>
              <a:buFont typeface="Lora"/>
              <a:buChar char="●"/>
            </a:pPr>
            <a:r>
              <a:rPr b="1" lang="en" sz="1800">
                <a:solidFill>
                  <a:srgbClr val="666666"/>
                </a:solidFill>
                <a:latin typeface="Lora"/>
                <a:ea typeface="Lora"/>
                <a:cs typeface="Lora"/>
                <a:sym typeface="Lora"/>
              </a:rPr>
              <a:t>Collect</a:t>
            </a:r>
            <a:endParaRPr b="1" sz="1800">
              <a:solidFill>
                <a:srgbClr val="666666"/>
              </a:solidFill>
              <a:latin typeface="Lora"/>
              <a:ea typeface="Lora"/>
              <a:cs typeface="Lora"/>
              <a:sym typeface="Lora"/>
            </a:endParaRPr>
          </a:p>
          <a:p>
            <a:pPr indent="-342900" lvl="0" marL="457200" rtl="0" algn="l">
              <a:lnSpc>
                <a:spcPct val="150000"/>
              </a:lnSpc>
              <a:spcBef>
                <a:spcPts val="0"/>
              </a:spcBef>
              <a:spcAft>
                <a:spcPts val="0"/>
              </a:spcAft>
              <a:buClr>
                <a:srgbClr val="666666"/>
              </a:buClr>
              <a:buSzPts val="1800"/>
              <a:buFont typeface="Lora"/>
              <a:buChar char="●"/>
            </a:pPr>
            <a:r>
              <a:rPr b="1" lang="en" sz="1800">
                <a:solidFill>
                  <a:srgbClr val="666666"/>
                </a:solidFill>
                <a:latin typeface="Lora"/>
                <a:ea typeface="Lora"/>
                <a:cs typeface="Lora"/>
                <a:sym typeface="Lora"/>
              </a:rPr>
              <a:t>Transmit</a:t>
            </a:r>
            <a:endParaRPr b="1" sz="1800">
              <a:solidFill>
                <a:srgbClr val="666666"/>
              </a:solidFill>
              <a:latin typeface="Lora"/>
              <a:ea typeface="Lora"/>
              <a:cs typeface="Lora"/>
              <a:sym typeface="Lora"/>
            </a:endParaRPr>
          </a:p>
        </p:txBody>
      </p:sp>
      <p:sp>
        <p:nvSpPr>
          <p:cNvPr id="76" name="Google Shape;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260325" y="106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802"/>
              <a:buFont typeface="Arial"/>
              <a:buNone/>
            </a:pPr>
            <a:r>
              <a:rPr b="1" lang="en" sz="2043">
                <a:latin typeface="Lora"/>
                <a:ea typeface="Lora"/>
                <a:cs typeface="Lora"/>
                <a:sym typeface="Lora"/>
              </a:rPr>
              <a:t>Introduction</a:t>
            </a:r>
            <a:endParaRPr b="1" sz="2043">
              <a:latin typeface="Lora"/>
              <a:ea typeface="Lora"/>
              <a:cs typeface="Lora"/>
              <a:sym typeface="Lora"/>
            </a:endParaRPr>
          </a:p>
          <a:p>
            <a:pPr indent="0" lvl="0" marL="0" rtl="0" algn="l">
              <a:spcBef>
                <a:spcPts val="0"/>
              </a:spcBef>
              <a:spcAft>
                <a:spcPts val="0"/>
              </a:spcAft>
              <a:buSzPts val="990"/>
              <a:buNone/>
            </a:pPr>
            <a:r>
              <a:t/>
            </a:r>
            <a:endParaRPr sz="2520"/>
          </a:p>
        </p:txBody>
      </p:sp>
      <p:sp>
        <p:nvSpPr>
          <p:cNvPr id="82" name="Google Shape;82;p16"/>
          <p:cNvSpPr txBox="1"/>
          <p:nvPr>
            <p:ph idx="1" type="body"/>
          </p:nvPr>
        </p:nvSpPr>
        <p:spPr>
          <a:xfrm>
            <a:off x="311700" y="680675"/>
            <a:ext cx="4728300" cy="492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b="1" lang="en" sz="1750">
                <a:solidFill>
                  <a:schemeClr val="accent5"/>
                </a:solidFill>
                <a:latin typeface="Lora"/>
                <a:ea typeface="Lora"/>
                <a:cs typeface="Lora"/>
                <a:sym typeface="Lora"/>
              </a:rPr>
              <a:t>Traditional Approach</a:t>
            </a:r>
            <a:endParaRPr b="1" sz="1750">
              <a:solidFill>
                <a:schemeClr val="accent5"/>
              </a:solidFill>
              <a:latin typeface="Lora"/>
              <a:ea typeface="Lora"/>
              <a:cs typeface="Lora"/>
              <a:sym typeface="Lora"/>
            </a:endParaRPr>
          </a:p>
          <a:p>
            <a:pPr indent="0" lvl="0" marL="0" rtl="0" algn="l">
              <a:lnSpc>
                <a:spcPct val="95000"/>
              </a:lnSpc>
              <a:spcBef>
                <a:spcPts val="1200"/>
              </a:spcBef>
              <a:spcAft>
                <a:spcPts val="0"/>
              </a:spcAft>
              <a:buSzPts val="275"/>
              <a:buNone/>
            </a:pPr>
            <a:r>
              <a:t/>
            </a:r>
            <a:endParaRPr sz="150"/>
          </a:p>
          <a:p>
            <a:pPr indent="0" lvl="0" marL="0" rtl="0" algn="l">
              <a:lnSpc>
                <a:spcPct val="95000"/>
              </a:lnSpc>
              <a:spcBef>
                <a:spcPts val="1200"/>
              </a:spcBef>
              <a:spcAft>
                <a:spcPts val="1200"/>
              </a:spcAft>
              <a:buSzPts val="275"/>
              <a:buNone/>
            </a:pPr>
            <a:r>
              <a:t/>
            </a:r>
            <a:endParaRPr sz="150"/>
          </a:p>
        </p:txBody>
      </p:sp>
      <p:sp>
        <p:nvSpPr>
          <p:cNvPr id="83" name="Google Shape;83;p16"/>
          <p:cNvSpPr txBox="1"/>
          <p:nvPr/>
        </p:nvSpPr>
        <p:spPr>
          <a:xfrm>
            <a:off x="260325" y="2223875"/>
            <a:ext cx="3664200" cy="11877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666666"/>
              </a:buClr>
              <a:buSzPts val="1800"/>
              <a:buFont typeface="Lora"/>
              <a:buChar char="●"/>
            </a:pPr>
            <a:r>
              <a:rPr b="1" lang="en" sz="1800">
                <a:solidFill>
                  <a:srgbClr val="666666"/>
                </a:solidFill>
                <a:latin typeface="Lora"/>
                <a:ea typeface="Lora"/>
                <a:cs typeface="Lora"/>
                <a:sym typeface="Lora"/>
              </a:rPr>
              <a:t>Transmission Range</a:t>
            </a:r>
            <a:endParaRPr b="1" sz="1800">
              <a:solidFill>
                <a:srgbClr val="666666"/>
              </a:solidFill>
              <a:latin typeface="Lora"/>
              <a:ea typeface="Lora"/>
              <a:cs typeface="Lora"/>
              <a:sym typeface="Lora"/>
            </a:endParaRPr>
          </a:p>
          <a:p>
            <a:pPr indent="-342900" lvl="0" marL="457200" rtl="0" algn="l">
              <a:lnSpc>
                <a:spcPct val="150000"/>
              </a:lnSpc>
              <a:spcBef>
                <a:spcPts val="0"/>
              </a:spcBef>
              <a:spcAft>
                <a:spcPts val="0"/>
              </a:spcAft>
              <a:buClr>
                <a:srgbClr val="666666"/>
              </a:buClr>
              <a:buSzPts val="1800"/>
              <a:buFont typeface="Lora"/>
              <a:buChar char="●"/>
            </a:pPr>
            <a:r>
              <a:rPr b="1" lang="en" sz="1800">
                <a:solidFill>
                  <a:srgbClr val="666666"/>
                </a:solidFill>
                <a:latin typeface="Lora"/>
                <a:ea typeface="Lora"/>
                <a:cs typeface="Lora"/>
                <a:sym typeface="Lora"/>
              </a:rPr>
              <a:t>Overall network life is less</a:t>
            </a:r>
            <a:endParaRPr b="1" sz="1800">
              <a:solidFill>
                <a:srgbClr val="666666"/>
              </a:solidFill>
              <a:latin typeface="Lora"/>
              <a:ea typeface="Lora"/>
              <a:cs typeface="Lora"/>
              <a:sym typeface="Lora"/>
            </a:endParaRPr>
          </a:p>
          <a:p>
            <a:pPr indent="-342900" lvl="0" marL="457200" rtl="0" algn="l">
              <a:lnSpc>
                <a:spcPct val="150000"/>
              </a:lnSpc>
              <a:spcBef>
                <a:spcPts val="0"/>
              </a:spcBef>
              <a:spcAft>
                <a:spcPts val="0"/>
              </a:spcAft>
              <a:buClr>
                <a:srgbClr val="666666"/>
              </a:buClr>
              <a:buSzPts val="1800"/>
              <a:buFont typeface="Lora"/>
              <a:buChar char="●"/>
            </a:pPr>
            <a:r>
              <a:rPr b="1" lang="en" sz="1800">
                <a:solidFill>
                  <a:srgbClr val="666666"/>
                </a:solidFill>
                <a:latin typeface="Lora"/>
                <a:ea typeface="Lora"/>
                <a:cs typeface="Lora"/>
                <a:sym typeface="Lora"/>
              </a:rPr>
              <a:t>Offload all data packets</a:t>
            </a:r>
            <a:endParaRPr b="1" sz="1800">
              <a:solidFill>
                <a:srgbClr val="666666"/>
              </a:solidFill>
              <a:latin typeface="Lora"/>
              <a:ea typeface="Lora"/>
              <a:cs typeface="Lora"/>
              <a:sym typeface="Lora"/>
            </a:endParaRPr>
          </a:p>
          <a:p>
            <a:pPr indent="0" lvl="0" marL="457200" rtl="0" algn="l">
              <a:lnSpc>
                <a:spcPct val="150000"/>
              </a:lnSpc>
              <a:spcBef>
                <a:spcPts val="0"/>
              </a:spcBef>
              <a:spcAft>
                <a:spcPts val="0"/>
              </a:spcAft>
              <a:buNone/>
            </a:pPr>
            <a:r>
              <a:t/>
            </a:r>
            <a:endParaRPr b="1" sz="1800">
              <a:solidFill>
                <a:srgbClr val="666666"/>
              </a:solidFill>
              <a:latin typeface="Lora"/>
              <a:ea typeface="Lora"/>
              <a:cs typeface="Lora"/>
              <a:sym typeface="Lora"/>
            </a:endParaRPr>
          </a:p>
          <a:p>
            <a:pPr indent="0" lvl="0" marL="0" rtl="0" algn="l">
              <a:lnSpc>
                <a:spcPct val="150000"/>
              </a:lnSpc>
              <a:spcBef>
                <a:spcPts val="0"/>
              </a:spcBef>
              <a:spcAft>
                <a:spcPts val="0"/>
              </a:spcAft>
              <a:buNone/>
            </a:pPr>
            <a:r>
              <a:t/>
            </a:r>
            <a:endParaRPr b="1" sz="1800">
              <a:solidFill>
                <a:srgbClr val="666666"/>
              </a:solidFill>
              <a:latin typeface="Lora"/>
              <a:ea typeface="Lora"/>
              <a:cs typeface="Lora"/>
              <a:sym typeface="Lora"/>
            </a:endParaRPr>
          </a:p>
        </p:txBody>
      </p:sp>
      <p:sp>
        <p:nvSpPr>
          <p:cNvPr id="84" name="Google Shape;8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85" name="Google Shape;85;p16"/>
          <p:cNvPicPr preferRelativeResize="0"/>
          <p:nvPr/>
        </p:nvPicPr>
        <p:blipFill>
          <a:blip r:embed="rId3">
            <a:alphaModFix/>
          </a:blip>
          <a:stretch>
            <a:fillRect/>
          </a:stretch>
        </p:blipFill>
        <p:spPr>
          <a:xfrm>
            <a:off x="4288175" y="732001"/>
            <a:ext cx="4075301" cy="40753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idx="1" type="body"/>
          </p:nvPr>
        </p:nvSpPr>
        <p:spPr>
          <a:xfrm>
            <a:off x="311700" y="680675"/>
            <a:ext cx="4728300" cy="492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b="1" lang="en" sz="1750">
                <a:solidFill>
                  <a:schemeClr val="accent5"/>
                </a:solidFill>
                <a:latin typeface="Lora"/>
                <a:ea typeface="Lora"/>
                <a:cs typeface="Lora"/>
                <a:sym typeface="Lora"/>
              </a:rPr>
              <a:t>Robotic</a:t>
            </a:r>
            <a:r>
              <a:rPr b="1" lang="en" sz="1750">
                <a:solidFill>
                  <a:schemeClr val="accent5"/>
                </a:solidFill>
                <a:latin typeface="Lora"/>
                <a:ea typeface="Lora"/>
                <a:cs typeface="Lora"/>
                <a:sym typeface="Lora"/>
              </a:rPr>
              <a:t> Sensor Networks</a:t>
            </a:r>
            <a:endParaRPr b="1" sz="1750">
              <a:solidFill>
                <a:schemeClr val="accent5"/>
              </a:solidFill>
              <a:latin typeface="Lora"/>
              <a:ea typeface="Lora"/>
              <a:cs typeface="Lora"/>
              <a:sym typeface="Lora"/>
            </a:endParaRPr>
          </a:p>
          <a:p>
            <a:pPr indent="0" lvl="0" marL="0" rtl="0" algn="l">
              <a:lnSpc>
                <a:spcPct val="95000"/>
              </a:lnSpc>
              <a:spcBef>
                <a:spcPts val="1200"/>
              </a:spcBef>
              <a:spcAft>
                <a:spcPts val="0"/>
              </a:spcAft>
              <a:buSzPts val="275"/>
              <a:buNone/>
            </a:pPr>
            <a:r>
              <a:t/>
            </a:r>
            <a:endParaRPr sz="150"/>
          </a:p>
          <a:p>
            <a:pPr indent="0" lvl="0" marL="0" rtl="0" algn="l">
              <a:lnSpc>
                <a:spcPct val="95000"/>
              </a:lnSpc>
              <a:spcBef>
                <a:spcPts val="1200"/>
              </a:spcBef>
              <a:spcAft>
                <a:spcPts val="1200"/>
              </a:spcAft>
              <a:buSzPts val="275"/>
              <a:buNone/>
            </a:pPr>
            <a:r>
              <a:t/>
            </a:r>
            <a:endParaRPr sz="150"/>
          </a:p>
        </p:txBody>
      </p:sp>
      <p:sp>
        <p:nvSpPr>
          <p:cNvPr id="91" name="Google Shape;91;p17"/>
          <p:cNvSpPr txBox="1"/>
          <p:nvPr/>
        </p:nvSpPr>
        <p:spPr>
          <a:xfrm>
            <a:off x="119400" y="2212775"/>
            <a:ext cx="3946200" cy="12099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666666"/>
              </a:buClr>
              <a:buSzPts val="1800"/>
              <a:buFont typeface="Lora"/>
              <a:buChar char="●"/>
            </a:pPr>
            <a:r>
              <a:rPr b="1" lang="en" sz="1800">
                <a:solidFill>
                  <a:srgbClr val="666666"/>
                </a:solidFill>
                <a:latin typeface="Lora"/>
                <a:ea typeface="Lora"/>
                <a:cs typeface="Lora"/>
                <a:sym typeface="Lora"/>
              </a:rPr>
              <a:t>Mitigate Energy Limitations</a:t>
            </a:r>
            <a:endParaRPr b="1" sz="1800">
              <a:solidFill>
                <a:srgbClr val="666666"/>
              </a:solidFill>
              <a:latin typeface="Lora"/>
              <a:ea typeface="Lora"/>
              <a:cs typeface="Lora"/>
              <a:sym typeface="Lora"/>
            </a:endParaRPr>
          </a:p>
          <a:p>
            <a:pPr indent="-342900" lvl="0" marL="457200" rtl="0" algn="l">
              <a:lnSpc>
                <a:spcPct val="150000"/>
              </a:lnSpc>
              <a:spcBef>
                <a:spcPts val="0"/>
              </a:spcBef>
              <a:spcAft>
                <a:spcPts val="0"/>
              </a:spcAft>
              <a:buClr>
                <a:srgbClr val="666666"/>
              </a:buClr>
              <a:buSzPts val="1800"/>
              <a:buFont typeface="Lora"/>
              <a:buChar char="●"/>
            </a:pPr>
            <a:r>
              <a:rPr b="1" lang="en" sz="1800">
                <a:solidFill>
                  <a:srgbClr val="666666"/>
                </a:solidFill>
                <a:latin typeface="Lora"/>
                <a:ea typeface="Lora"/>
                <a:cs typeface="Lora"/>
                <a:sym typeface="Lora"/>
              </a:rPr>
              <a:t>Limited Battery</a:t>
            </a:r>
            <a:endParaRPr b="1" sz="1800">
              <a:solidFill>
                <a:srgbClr val="666666"/>
              </a:solidFill>
              <a:latin typeface="Lora"/>
              <a:ea typeface="Lora"/>
              <a:cs typeface="Lora"/>
              <a:sym typeface="Lora"/>
            </a:endParaRPr>
          </a:p>
          <a:p>
            <a:pPr indent="-342900" lvl="0" marL="457200" rtl="0" algn="l">
              <a:lnSpc>
                <a:spcPct val="150000"/>
              </a:lnSpc>
              <a:spcBef>
                <a:spcPts val="0"/>
              </a:spcBef>
              <a:spcAft>
                <a:spcPts val="0"/>
              </a:spcAft>
              <a:buClr>
                <a:srgbClr val="666666"/>
              </a:buClr>
              <a:buSzPts val="1800"/>
              <a:buFont typeface="Lora"/>
              <a:buChar char="●"/>
            </a:pPr>
            <a:r>
              <a:rPr b="1" lang="en" sz="1800">
                <a:solidFill>
                  <a:srgbClr val="666666"/>
                </a:solidFill>
                <a:latin typeface="Lora"/>
                <a:ea typeface="Lora"/>
                <a:cs typeface="Lora"/>
                <a:sym typeface="Lora"/>
              </a:rPr>
              <a:t>Path Planning</a:t>
            </a:r>
            <a:endParaRPr b="1" sz="1800">
              <a:solidFill>
                <a:srgbClr val="666666"/>
              </a:solidFill>
              <a:latin typeface="Lora"/>
              <a:ea typeface="Lora"/>
              <a:cs typeface="Lora"/>
              <a:sym typeface="Lora"/>
            </a:endParaRPr>
          </a:p>
          <a:p>
            <a:pPr indent="0" lvl="0" marL="0" rtl="0" algn="l">
              <a:lnSpc>
                <a:spcPct val="150000"/>
              </a:lnSpc>
              <a:spcBef>
                <a:spcPts val="0"/>
              </a:spcBef>
              <a:spcAft>
                <a:spcPts val="0"/>
              </a:spcAft>
              <a:buNone/>
            </a:pPr>
            <a:r>
              <a:t/>
            </a:r>
            <a:endParaRPr b="1" sz="1800">
              <a:solidFill>
                <a:srgbClr val="666666"/>
              </a:solidFill>
              <a:latin typeface="Lora"/>
              <a:ea typeface="Lora"/>
              <a:cs typeface="Lora"/>
              <a:sym typeface="Lora"/>
            </a:endParaRPr>
          </a:p>
        </p:txBody>
      </p:sp>
      <p:sp>
        <p:nvSpPr>
          <p:cNvPr id="92" name="Google Shape;92;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93" name="Google Shape;93;p17"/>
          <p:cNvPicPr preferRelativeResize="0"/>
          <p:nvPr/>
        </p:nvPicPr>
        <p:blipFill>
          <a:blip r:embed="rId3">
            <a:alphaModFix/>
          </a:blip>
          <a:stretch>
            <a:fillRect/>
          </a:stretch>
        </p:blipFill>
        <p:spPr>
          <a:xfrm>
            <a:off x="4159025" y="528002"/>
            <a:ext cx="4376180" cy="4376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99" name="Google Shape;99;p18"/>
          <p:cNvPicPr preferRelativeResize="0"/>
          <p:nvPr/>
        </p:nvPicPr>
        <p:blipFill>
          <a:blip r:embed="rId3">
            <a:alphaModFix/>
          </a:blip>
          <a:stretch>
            <a:fillRect/>
          </a:stretch>
        </p:blipFill>
        <p:spPr>
          <a:xfrm>
            <a:off x="1084050" y="70200"/>
            <a:ext cx="7388397" cy="48387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idx="1" type="body"/>
          </p:nvPr>
        </p:nvSpPr>
        <p:spPr>
          <a:xfrm>
            <a:off x="311700" y="680675"/>
            <a:ext cx="4728300" cy="492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b="1" lang="en" sz="1750">
                <a:solidFill>
                  <a:schemeClr val="accent5"/>
                </a:solidFill>
                <a:latin typeface="Lora"/>
                <a:ea typeface="Lora"/>
                <a:cs typeface="Lora"/>
                <a:sym typeface="Lora"/>
              </a:rPr>
              <a:t>Robotic Sensor Networks</a:t>
            </a:r>
            <a:endParaRPr b="1" sz="1750">
              <a:solidFill>
                <a:schemeClr val="accent5"/>
              </a:solidFill>
              <a:latin typeface="Lora"/>
              <a:ea typeface="Lora"/>
              <a:cs typeface="Lora"/>
              <a:sym typeface="Lora"/>
            </a:endParaRPr>
          </a:p>
          <a:p>
            <a:pPr indent="0" lvl="0" marL="0" rtl="0" algn="l">
              <a:lnSpc>
                <a:spcPct val="95000"/>
              </a:lnSpc>
              <a:spcBef>
                <a:spcPts val="1200"/>
              </a:spcBef>
              <a:spcAft>
                <a:spcPts val="0"/>
              </a:spcAft>
              <a:buSzPts val="275"/>
              <a:buNone/>
            </a:pPr>
            <a:r>
              <a:t/>
            </a:r>
            <a:endParaRPr sz="150"/>
          </a:p>
          <a:p>
            <a:pPr indent="0" lvl="0" marL="0" rtl="0" algn="l">
              <a:lnSpc>
                <a:spcPct val="95000"/>
              </a:lnSpc>
              <a:spcBef>
                <a:spcPts val="1200"/>
              </a:spcBef>
              <a:spcAft>
                <a:spcPts val="1200"/>
              </a:spcAft>
              <a:buSzPts val="275"/>
              <a:buNone/>
            </a:pPr>
            <a:r>
              <a:t/>
            </a:r>
            <a:endParaRPr sz="150"/>
          </a:p>
        </p:txBody>
      </p:sp>
      <p:sp>
        <p:nvSpPr>
          <p:cNvPr id="105" name="Google Shape;105;p19"/>
          <p:cNvSpPr txBox="1"/>
          <p:nvPr/>
        </p:nvSpPr>
        <p:spPr>
          <a:xfrm>
            <a:off x="119400" y="2212775"/>
            <a:ext cx="3946200" cy="12099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D9D9D9"/>
              </a:buClr>
              <a:buSzPts val="1800"/>
              <a:buFont typeface="Lora"/>
              <a:buChar char="●"/>
            </a:pPr>
            <a:r>
              <a:rPr b="1" lang="en" sz="1800">
                <a:solidFill>
                  <a:srgbClr val="D9D9D9"/>
                </a:solidFill>
                <a:latin typeface="Lora"/>
                <a:ea typeface="Lora"/>
                <a:cs typeface="Lora"/>
                <a:sym typeface="Lora"/>
              </a:rPr>
              <a:t>Mitigate Energy Limitations</a:t>
            </a:r>
            <a:endParaRPr b="1" sz="1800">
              <a:solidFill>
                <a:srgbClr val="D9D9D9"/>
              </a:solidFill>
              <a:latin typeface="Lora"/>
              <a:ea typeface="Lora"/>
              <a:cs typeface="Lora"/>
              <a:sym typeface="Lora"/>
            </a:endParaRPr>
          </a:p>
          <a:p>
            <a:pPr indent="-342900" lvl="0" marL="457200" rtl="0" algn="l">
              <a:lnSpc>
                <a:spcPct val="150000"/>
              </a:lnSpc>
              <a:spcBef>
                <a:spcPts val="0"/>
              </a:spcBef>
              <a:spcAft>
                <a:spcPts val="0"/>
              </a:spcAft>
              <a:buClr>
                <a:srgbClr val="FF0000"/>
              </a:buClr>
              <a:buSzPts val="1800"/>
              <a:buFont typeface="Lora"/>
              <a:buChar char="●"/>
            </a:pPr>
            <a:r>
              <a:rPr b="1" lang="en" sz="1800">
                <a:solidFill>
                  <a:srgbClr val="FF0000"/>
                </a:solidFill>
                <a:latin typeface="Lora"/>
                <a:ea typeface="Lora"/>
                <a:cs typeface="Lora"/>
                <a:sym typeface="Lora"/>
              </a:rPr>
              <a:t>Limited Battery of </a:t>
            </a:r>
            <a:r>
              <a:rPr b="1" lang="en" sz="1800">
                <a:solidFill>
                  <a:srgbClr val="FF0000"/>
                </a:solidFill>
                <a:latin typeface="Lora"/>
                <a:ea typeface="Lora"/>
                <a:cs typeface="Lora"/>
                <a:sym typeface="Lora"/>
              </a:rPr>
              <a:t>the</a:t>
            </a:r>
            <a:r>
              <a:rPr b="1" lang="en" sz="1800">
                <a:solidFill>
                  <a:srgbClr val="FF0000"/>
                </a:solidFill>
                <a:latin typeface="Lora"/>
                <a:ea typeface="Lora"/>
                <a:cs typeface="Lora"/>
                <a:sym typeface="Lora"/>
              </a:rPr>
              <a:t> robot</a:t>
            </a:r>
            <a:endParaRPr b="1" sz="1800">
              <a:solidFill>
                <a:srgbClr val="FF0000"/>
              </a:solidFill>
              <a:latin typeface="Lora"/>
              <a:ea typeface="Lora"/>
              <a:cs typeface="Lora"/>
              <a:sym typeface="Lora"/>
            </a:endParaRPr>
          </a:p>
          <a:p>
            <a:pPr indent="-342900" lvl="0" marL="457200" rtl="0" algn="l">
              <a:lnSpc>
                <a:spcPct val="150000"/>
              </a:lnSpc>
              <a:spcBef>
                <a:spcPts val="0"/>
              </a:spcBef>
              <a:spcAft>
                <a:spcPts val="0"/>
              </a:spcAft>
              <a:buClr>
                <a:srgbClr val="D9D9D9"/>
              </a:buClr>
              <a:buSzPts val="1800"/>
              <a:buFont typeface="Lora"/>
              <a:buChar char="●"/>
            </a:pPr>
            <a:r>
              <a:rPr b="1" lang="en" sz="1800">
                <a:solidFill>
                  <a:srgbClr val="D9D9D9"/>
                </a:solidFill>
                <a:latin typeface="Lora"/>
                <a:ea typeface="Lora"/>
                <a:cs typeface="Lora"/>
                <a:sym typeface="Lora"/>
              </a:rPr>
              <a:t>Path Planning</a:t>
            </a:r>
            <a:endParaRPr b="1" sz="1800">
              <a:solidFill>
                <a:srgbClr val="D9D9D9"/>
              </a:solidFill>
              <a:latin typeface="Lora"/>
              <a:ea typeface="Lora"/>
              <a:cs typeface="Lora"/>
              <a:sym typeface="Lora"/>
            </a:endParaRPr>
          </a:p>
          <a:p>
            <a:pPr indent="0" lvl="0" marL="0" rtl="0" algn="l">
              <a:lnSpc>
                <a:spcPct val="150000"/>
              </a:lnSpc>
              <a:spcBef>
                <a:spcPts val="0"/>
              </a:spcBef>
              <a:spcAft>
                <a:spcPts val="0"/>
              </a:spcAft>
              <a:buNone/>
            </a:pPr>
            <a:r>
              <a:t/>
            </a:r>
            <a:endParaRPr b="1" sz="1800">
              <a:solidFill>
                <a:srgbClr val="666666"/>
              </a:solidFill>
              <a:latin typeface="Lora"/>
              <a:ea typeface="Lora"/>
              <a:cs typeface="Lora"/>
              <a:sym typeface="Lora"/>
            </a:endParaRPr>
          </a:p>
        </p:txBody>
      </p:sp>
      <p:sp>
        <p:nvSpPr>
          <p:cNvPr id="106" name="Google Shape;10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07" name="Google Shape;107;p19"/>
          <p:cNvPicPr preferRelativeResize="0"/>
          <p:nvPr/>
        </p:nvPicPr>
        <p:blipFill>
          <a:blip r:embed="rId3">
            <a:alphaModFix/>
          </a:blip>
          <a:stretch>
            <a:fillRect/>
          </a:stretch>
        </p:blipFill>
        <p:spPr>
          <a:xfrm>
            <a:off x="4159025" y="528002"/>
            <a:ext cx="4376180" cy="4376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Network</a:t>
            </a:r>
            <a:r>
              <a:rPr b="1" lang="en" sz="2020">
                <a:latin typeface="Lora"/>
                <a:ea typeface="Lora"/>
                <a:cs typeface="Lora"/>
                <a:sym typeface="Lora"/>
              </a:rPr>
              <a:t> Model</a:t>
            </a:r>
            <a:endParaRPr b="1" sz="2020">
              <a:latin typeface="Lora"/>
              <a:ea typeface="Lora"/>
              <a:cs typeface="Lora"/>
              <a:sym typeface="Lora"/>
            </a:endParaRPr>
          </a:p>
        </p:txBody>
      </p:sp>
      <p:sp>
        <p:nvSpPr>
          <p:cNvPr id="113" name="Google Shape;113;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14" name="Google Shape;114;p20"/>
          <p:cNvSpPr txBox="1"/>
          <p:nvPr/>
        </p:nvSpPr>
        <p:spPr>
          <a:xfrm>
            <a:off x="413050" y="734600"/>
            <a:ext cx="8251800" cy="412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2"/>
                </a:solidFill>
                <a:latin typeface="Lora"/>
                <a:ea typeface="Lora"/>
                <a:cs typeface="Lora"/>
                <a:sym typeface="Lora"/>
              </a:rPr>
              <a:t>A rectangular area of </a:t>
            </a:r>
            <a:r>
              <a:rPr i="1" lang="en" sz="1800">
                <a:solidFill>
                  <a:srgbClr val="FF0707"/>
                </a:solidFill>
                <a:latin typeface="Lora"/>
                <a:ea typeface="Lora"/>
                <a:cs typeface="Lora"/>
                <a:sym typeface="Lora"/>
              </a:rPr>
              <a:t>l</a:t>
            </a:r>
            <a:r>
              <a:rPr lang="en" sz="1800">
                <a:solidFill>
                  <a:schemeClr val="dk2"/>
                </a:solidFill>
                <a:latin typeface="Lora"/>
                <a:ea typeface="Lora"/>
                <a:cs typeface="Lora"/>
                <a:sym typeface="Lora"/>
              </a:rPr>
              <a:t> meters by </a:t>
            </a:r>
            <a:r>
              <a:rPr i="1" lang="en" sz="1800">
                <a:solidFill>
                  <a:srgbClr val="FF0707"/>
                </a:solidFill>
                <a:latin typeface="Lora"/>
                <a:ea typeface="Lora"/>
                <a:cs typeface="Lora"/>
                <a:sym typeface="Lora"/>
              </a:rPr>
              <a:t>m</a:t>
            </a:r>
            <a:r>
              <a:rPr lang="en" sz="1800">
                <a:solidFill>
                  <a:schemeClr val="dk2"/>
                </a:solidFill>
                <a:latin typeface="Lora"/>
                <a:ea typeface="Lora"/>
                <a:cs typeface="Lora"/>
                <a:sym typeface="Lora"/>
              </a:rPr>
              <a:t> meters. Let </a:t>
            </a:r>
            <a:r>
              <a:rPr i="1" lang="en" sz="1800">
                <a:solidFill>
                  <a:srgbClr val="FF0707"/>
                </a:solidFill>
                <a:latin typeface="Lora"/>
                <a:ea typeface="Lora"/>
                <a:cs typeface="Lora"/>
                <a:sym typeface="Lora"/>
              </a:rPr>
              <a:t>V</a:t>
            </a:r>
            <a:r>
              <a:rPr baseline="-25000" i="1" lang="en" sz="1800">
                <a:solidFill>
                  <a:srgbClr val="FF0707"/>
                </a:solidFill>
                <a:latin typeface="Lora"/>
                <a:ea typeface="Lora"/>
                <a:cs typeface="Lora"/>
                <a:sym typeface="Lora"/>
              </a:rPr>
              <a:t>s</a:t>
            </a:r>
            <a:r>
              <a:rPr i="1" lang="en" sz="1800">
                <a:solidFill>
                  <a:srgbClr val="FF0707"/>
                </a:solidFill>
                <a:latin typeface="Lora"/>
                <a:ea typeface="Lora"/>
                <a:cs typeface="Lora"/>
                <a:sym typeface="Lora"/>
              </a:rPr>
              <a:t> = {1, 2, ..., |V</a:t>
            </a:r>
            <a:r>
              <a:rPr baseline="-25000" i="1" lang="en" sz="1800">
                <a:solidFill>
                  <a:srgbClr val="FF0707"/>
                </a:solidFill>
                <a:latin typeface="Lora"/>
                <a:ea typeface="Lora"/>
                <a:cs typeface="Lora"/>
                <a:sym typeface="Lora"/>
              </a:rPr>
              <a:t>s</a:t>
            </a:r>
            <a:r>
              <a:rPr i="1" lang="en" sz="1800">
                <a:solidFill>
                  <a:srgbClr val="FF0707"/>
                </a:solidFill>
                <a:latin typeface="Lora"/>
                <a:ea typeface="Lora"/>
                <a:cs typeface="Lora"/>
                <a:sym typeface="Lora"/>
              </a:rPr>
              <a:t>|}</a:t>
            </a:r>
            <a:r>
              <a:rPr lang="en" sz="1800">
                <a:solidFill>
                  <a:schemeClr val="dk2"/>
                </a:solidFill>
                <a:latin typeface="Lora"/>
                <a:ea typeface="Lora"/>
                <a:cs typeface="Lora"/>
                <a:sym typeface="Lora"/>
              </a:rPr>
              <a:t> denote the set of </a:t>
            </a:r>
            <a:r>
              <a:rPr i="1" lang="en" sz="1800">
                <a:solidFill>
                  <a:srgbClr val="FF0707"/>
                </a:solidFill>
                <a:latin typeface="Lora"/>
                <a:ea typeface="Lora"/>
                <a:cs typeface="Lora"/>
                <a:sym typeface="Lora"/>
              </a:rPr>
              <a:t>|V</a:t>
            </a:r>
            <a:r>
              <a:rPr baseline="-25000" i="1" lang="en" sz="1800">
                <a:solidFill>
                  <a:srgbClr val="FF0707"/>
                </a:solidFill>
                <a:latin typeface="Lora"/>
                <a:ea typeface="Lora"/>
                <a:cs typeface="Lora"/>
                <a:sym typeface="Lora"/>
              </a:rPr>
              <a:t>s</a:t>
            </a:r>
            <a:r>
              <a:rPr i="1" lang="en" sz="1800">
                <a:solidFill>
                  <a:srgbClr val="FF0707"/>
                </a:solidFill>
                <a:latin typeface="Lora"/>
                <a:ea typeface="Lora"/>
                <a:cs typeface="Lora"/>
                <a:sym typeface="Lora"/>
              </a:rPr>
              <a:t>|</a:t>
            </a:r>
            <a:r>
              <a:rPr lang="en" sz="1800">
                <a:solidFill>
                  <a:schemeClr val="dk2"/>
                </a:solidFill>
                <a:latin typeface="Lora"/>
                <a:ea typeface="Lora"/>
                <a:cs typeface="Lora"/>
                <a:sym typeface="Lora"/>
              </a:rPr>
              <a:t> sensor nodes randomly located in the RSN, with </a:t>
            </a:r>
            <a:r>
              <a:rPr i="1" lang="en" sz="1800">
                <a:solidFill>
                  <a:srgbClr val="FF0707"/>
                </a:solidFill>
                <a:latin typeface="Lora"/>
                <a:ea typeface="Lora"/>
                <a:cs typeface="Lora"/>
                <a:sym typeface="Lora"/>
              </a:rPr>
              <a:t>i ∈ V</a:t>
            </a:r>
            <a:r>
              <a:rPr baseline="-25000" i="1" lang="en" sz="1800">
                <a:solidFill>
                  <a:srgbClr val="FF0707"/>
                </a:solidFill>
                <a:latin typeface="Lora"/>
                <a:ea typeface="Lora"/>
                <a:cs typeface="Lora"/>
                <a:sym typeface="Lora"/>
              </a:rPr>
              <a:t>s</a:t>
            </a:r>
            <a:r>
              <a:rPr i="1" lang="en" sz="1800">
                <a:solidFill>
                  <a:srgbClr val="FF0707"/>
                </a:solidFill>
                <a:latin typeface="Lora"/>
                <a:ea typeface="Lora"/>
                <a:cs typeface="Lora"/>
                <a:sym typeface="Lora"/>
              </a:rPr>
              <a:t> </a:t>
            </a:r>
            <a:r>
              <a:rPr lang="en" sz="1800">
                <a:solidFill>
                  <a:schemeClr val="dk2"/>
                </a:solidFill>
                <a:latin typeface="Lora"/>
                <a:ea typeface="Lora"/>
                <a:cs typeface="Lora"/>
                <a:sym typeface="Lora"/>
              </a:rPr>
              <a:t>located at the location </a:t>
            </a:r>
            <a:r>
              <a:rPr lang="en" sz="1800">
                <a:solidFill>
                  <a:srgbClr val="FF0707"/>
                </a:solidFill>
                <a:latin typeface="Lora"/>
                <a:ea typeface="Lora"/>
                <a:cs typeface="Lora"/>
                <a:sym typeface="Lora"/>
              </a:rPr>
              <a:t>(x</a:t>
            </a:r>
            <a:r>
              <a:rPr baseline="-25000" lang="en" sz="1800">
                <a:solidFill>
                  <a:srgbClr val="FF0707"/>
                </a:solidFill>
                <a:latin typeface="Lora"/>
                <a:ea typeface="Lora"/>
                <a:cs typeface="Lora"/>
                <a:sym typeface="Lora"/>
              </a:rPr>
              <a:t>i</a:t>
            </a:r>
            <a:r>
              <a:rPr lang="en" sz="1800">
                <a:solidFill>
                  <a:srgbClr val="FF0707"/>
                </a:solidFill>
                <a:latin typeface="Lora"/>
                <a:ea typeface="Lora"/>
                <a:cs typeface="Lora"/>
                <a:sym typeface="Lora"/>
              </a:rPr>
              <a:t> , y</a:t>
            </a:r>
            <a:r>
              <a:rPr baseline="-25000" lang="en" sz="1800">
                <a:solidFill>
                  <a:srgbClr val="FF0707"/>
                </a:solidFill>
                <a:latin typeface="Lora"/>
                <a:ea typeface="Lora"/>
                <a:cs typeface="Lora"/>
                <a:sym typeface="Lora"/>
              </a:rPr>
              <a:t>i</a:t>
            </a:r>
            <a:r>
              <a:rPr lang="en" sz="1800">
                <a:solidFill>
                  <a:srgbClr val="FF0707"/>
                </a:solidFill>
                <a:latin typeface="Lora"/>
                <a:ea typeface="Lora"/>
                <a:cs typeface="Lora"/>
                <a:sym typeface="Lora"/>
              </a:rPr>
              <a:t>)</a:t>
            </a:r>
            <a:endParaRPr sz="1800">
              <a:solidFill>
                <a:srgbClr val="FF0707"/>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i="1" sz="18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i="1" sz="18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rPr lang="en" sz="1800">
                <a:solidFill>
                  <a:schemeClr val="accent1"/>
                </a:solidFill>
                <a:latin typeface="EB Garamond Medium"/>
                <a:ea typeface="EB Garamond Medium"/>
                <a:cs typeface="EB Garamond Medium"/>
                <a:sym typeface="EB Garamond Medium"/>
              </a:rPr>
              <a:t>          </a:t>
            </a:r>
            <a:r>
              <a:rPr i="1" lang="en" sz="1800">
                <a:solidFill>
                  <a:srgbClr val="FF0707"/>
                </a:solidFill>
                <a:latin typeface="Lora"/>
                <a:ea typeface="Lora"/>
                <a:cs typeface="Lora"/>
                <a:sym typeface="Lora"/>
              </a:rPr>
              <a:t>d</a:t>
            </a:r>
            <a:r>
              <a:rPr baseline="-25000" lang="en" sz="1800">
                <a:solidFill>
                  <a:srgbClr val="FF0707"/>
                </a:solidFill>
                <a:latin typeface="Lora"/>
                <a:ea typeface="Lora"/>
                <a:cs typeface="Lora"/>
                <a:sym typeface="Lora"/>
              </a:rPr>
              <a:t>i   </a:t>
            </a:r>
            <a:r>
              <a:rPr lang="en" sz="1800">
                <a:solidFill>
                  <a:schemeClr val="dk2"/>
                </a:solidFill>
                <a:latin typeface="Lora"/>
                <a:ea typeface="Lora"/>
                <a:cs typeface="Lora"/>
                <a:sym typeface="Lora"/>
              </a:rPr>
              <a:t>&gt;= 0</a:t>
            </a:r>
            <a:endParaRPr sz="1800">
              <a:solidFill>
                <a:schemeClr val="dk2"/>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a:p>
            <a:pPr indent="0" lvl="0" marL="0" rtl="0" algn="l">
              <a:spcBef>
                <a:spcPts val="0"/>
              </a:spcBef>
              <a:spcAft>
                <a:spcPts val="0"/>
              </a:spcAft>
              <a:buNone/>
            </a:pPr>
            <a:r>
              <a:rPr lang="en" sz="1800">
                <a:solidFill>
                  <a:schemeClr val="dk2"/>
                </a:solidFill>
                <a:latin typeface="Lora"/>
                <a:ea typeface="Lora"/>
                <a:cs typeface="Lora"/>
                <a:sym typeface="Lora"/>
              </a:rPr>
              <a:t>Unreplenishable                                                                                               (0,0)</a:t>
            </a:r>
            <a:endParaRPr sz="1800">
              <a:solidFill>
                <a:schemeClr val="dk2"/>
              </a:solidFill>
              <a:latin typeface="Lora"/>
              <a:ea typeface="Lora"/>
              <a:cs typeface="Lora"/>
              <a:sym typeface="Lora"/>
            </a:endParaRPr>
          </a:p>
        </p:txBody>
      </p:sp>
      <p:pic>
        <p:nvPicPr>
          <p:cNvPr id="115" name="Google Shape;115;p20"/>
          <p:cNvPicPr preferRelativeResize="0"/>
          <p:nvPr/>
        </p:nvPicPr>
        <p:blipFill>
          <a:blip r:embed="rId3">
            <a:alphaModFix/>
          </a:blip>
          <a:stretch>
            <a:fillRect/>
          </a:stretch>
        </p:blipFill>
        <p:spPr>
          <a:xfrm>
            <a:off x="6672800" y="1595797"/>
            <a:ext cx="1992050" cy="476650"/>
          </a:xfrm>
          <a:prstGeom prst="rect">
            <a:avLst/>
          </a:prstGeom>
          <a:noFill/>
          <a:ln>
            <a:noFill/>
          </a:ln>
        </p:spPr>
      </p:pic>
      <p:pic>
        <p:nvPicPr>
          <p:cNvPr id="116" name="Google Shape;116;p20"/>
          <p:cNvPicPr preferRelativeResize="0"/>
          <p:nvPr/>
        </p:nvPicPr>
        <p:blipFill rotWithShape="1">
          <a:blip r:embed="rId3">
            <a:alphaModFix/>
          </a:blip>
          <a:srcRect b="0" l="0" r="85435" t="31276"/>
          <a:stretch/>
        </p:blipFill>
        <p:spPr>
          <a:xfrm>
            <a:off x="639925" y="2407963"/>
            <a:ext cx="290125" cy="327575"/>
          </a:xfrm>
          <a:prstGeom prst="rect">
            <a:avLst/>
          </a:prstGeom>
          <a:noFill/>
          <a:ln>
            <a:noFill/>
          </a:ln>
        </p:spPr>
      </p:pic>
      <p:pic>
        <p:nvPicPr>
          <p:cNvPr id="117" name="Google Shape;117;p20"/>
          <p:cNvPicPr preferRelativeResize="0"/>
          <p:nvPr/>
        </p:nvPicPr>
        <p:blipFill>
          <a:blip r:embed="rId4">
            <a:alphaModFix/>
          </a:blip>
          <a:stretch>
            <a:fillRect/>
          </a:stretch>
        </p:blipFill>
        <p:spPr>
          <a:xfrm>
            <a:off x="2755050" y="1489050"/>
            <a:ext cx="3567776" cy="3567776"/>
          </a:xfrm>
          <a:prstGeom prst="rect">
            <a:avLst/>
          </a:prstGeom>
          <a:noFill/>
          <a:ln>
            <a:noFill/>
          </a:ln>
        </p:spPr>
      </p:pic>
      <p:pic>
        <p:nvPicPr>
          <p:cNvPr id="118" name="Google Shape;118;p20"/>
          <p:cNvPicPr preferRelativeResize="0"/>
          <p:nvPr/>
        </p:nvPicPr>
        <p:blipFill>
          <a:blip r:embed="rId5">
            <a:alphaModFix/>
          </a:blip>
          <a:stretch>
            <a:fillRect/>
          </a:stretch>
        </p:blipFill>
        <p:spPr>
          <a:xfrm>
            <a:off x="6726475" y="2984500"/>
            <a:ext cx="1096800" cy="1003175"/>
          </a:xfrm>
          <a:prstGeom prst="rect">
            <a:avLst/>
          </a:prstGeom>
          <a:noFill/>
          <a:ln>
            <a:noFill/>
          </a:ln>
        </p:spPr>
      </p:pic>
      <p:pic>
        <p:nvPicPr>
          <p:cNvPr id="119" name="Google Shape;119;p20"/>
          <p:cNvPicPr preferRelativeResize="0"/>
          <p:nvPr/>
        </p:nvPicPr>
        <p:blipFill rotWithShape="1">
          <a:blip r:embed="rId3">
            <a:alphaModFix/>
          </a:blip>
          <a:srcRect b="0" l="0" r="85435" t="31276"/>
          <a:stretch/>
        </p:blipFill>
        <p:spPr>
          <a:xfrm>
            <a:off x="122925" y="3519163"/>
            <a:ext cx="290125" cy="327575"/>
          </a:xfrm>
          <a:prstGeom prst="rect">
            <a:avLst/>
          </a:prstGeom>
          <a:noFill/>
          <a:ln>
            <a:noFill/>
          </a:ln>
        </p:spPr>
      </p:pic>
      <p:pic>
        <p:nvPicPr>
          <p:cNvPr id="120" name="Google Shape;120;p20"/>
          <p:cNvPicPr preferRelativeResize="0"/>
          <p:nvPr/>
        </p:nvPicPr>
        <p:blipFill rotWithShape="1">
          <a:blip r:embed="rId6">
            <a:alphaModFix/>
          </a:blip>
          <a:srcRect b="0" l="20405" r="19436" t="18752"/>
          <a:stretch/>
        </p:blipFill>
        <p:spPr>
          <a:xfrm>
            <a:off x="2265050" y="3580250"/>
            <a:ext cx="414725" cy="346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311700" y="111050"/>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020">
                <a:latin typeface="Lora"/>
                <a:ea typeface="Lora"/>
                <a:cs typeface="Lora"/>
                <a:sym typeface="Lora"/>
              </a:rPr>
              <a:t>Mobility</a:t>
            </a:r>
            <a:r>
              <a:rPr b="1" lang="en" sz="2020">
                <a:latin typeface="Lora"/>
                <a:ea typeface="Lora"/>
                <a:cs typeface="Lora"/>
                <a:sym typeface="Lora"/>
              </a:rPr>
              <a:t> Model</a:t>
            </a:r>
            <a:endParaRPr b="1" sz="2020">
              <a:latin typeface="Lora"/>
              <a:ea typeface="Lora"/>
              <a:cs typeface="Lora"/>
              <a:sym typeface="Lora"/>
            </a:endParaRPr>
          </a:p>
        </p:txBody>
      </p:sp>
      <p:sp>
        <p:nvSpPr>
          <p:cNvPr id="126" name="Google Shape;12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27" name="Google Shape;127;p21"/>
          <p:cNvSpPr txBox="1"/>
          <p:nvPr/>
        </p:nvSpPr>
        <p:spPr>
          <a:xfrm>
            <a:off x="413050" y="734600"/>
            <a:ext cx="8251800" cy="41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ora"/>
                <a:ea typeface="Lora"/>
                <a:cs typeface="Lora"/>
                <a:sym typeface="Lora"/>
              </a:rPr>
              <a:t>Mobility energy of a robot includes all the energy needed to keep the robot in motion, such as the </a:t>
            </a:r>
            <a:r>
              <a:rPr lang="en" sz="1800">
                <a:solidFill>
                  <a:srgbClr val="FF0707"/>
                </a:solidFill>
                <a:latin typeface="Lora"/>
                <a:ea typeface="Lora"/>
                <a:cs typeface="Lora"/>
                <a:sym typeface="Lora"/>
              </a:rPr>
              <a:t>drive motor,</a:t>
            </a:r>
            <a:r>
              <a:rPr lang="en" sz="1800">
                <a:solidFill>
                  <a:schemeClr val="dk2"/>
                </a:solidFill>
                <a:latin typeface="Lora"/>
                <a:ea typeface="Lora"/>
                <a:cs typeface="Lora"/>
                <a:sym typeface="Lora"/>
              </a:rPr>
              <a:t> </a:t>
            </a:r>
            <a:r>
              <a:rPr lang="en" sz="1800">
                <a:solidFill>
                  <a:srgbClr val="FF0707"/>
                </a:solidFill>
                <a:latin typeface="Lora"/>
                <a:ea typeface="Lora"/>
                <a:cs typeface="Lora"/>
                <a:sym typeface="Lora"/>
              </a:rPr>
              <a:t>steering motor</a:t>
            </a:r>
            <a:r>
              <a:rPr lang="en" sz="1800">
                <a:solidFill>
                  <a:schemeClr val="dk2"/>
                </a:solidFill>
                <a:latin typeface="Lora"/>
                <a:ea typeface="Lora"/>
                <a:cs typeface="Lora"/>
                <a:sym typeface="Lora"/>
              </a:rPr>
              <a:t>, and </a:t>
            </a:r>
            <a:r>
              <a:rPr lang="en" sz="1800">
                <a:solidFill>
                  <a:srgbClr val="FF0707"/>
                </a:solidFill>
                <a:latin typeface="Lora"/>
                <a:ea typeface="Lora"/>
                <a:cs typeface="Lora"/>
                <a:sym typeface="Lora"/>
              </a:rPr>
              <a:t>related energy losses</a:t>
            </a:r>
            <a:r>
              <a:rPr lang="en" sz="1800">
                <a:solidFill>
                  <a:schemeClr val="dk2"/>
                </a:solidFill>
                <a:latin typeface="Lora"/>
                <a:ea typeface="Lora"/>
                <a:cs typeface="Lora"/>
                <a:sym typeface="Lora"/>
              </a:rPr>
              <a:t>. </a:t>
            </a:r>
            <a:endParaRPr sz="1800">
              <a:solidFill>
                <a:srgbClr val="FF0707"/>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i="1" sz="1800">
              <a:solidFill>
                <a:schemeClr val="dk2"/>
              </a:solidFill>
              <a:latin typeface="EB Garamond Medium"/>
              <a:ea typeface="EB Garamond Medium"/>
              <a:cs typeface="EB Garamond Medium"/>
              <a:sym typeface="EB Garamond Medium"/>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a:p>
            <a:pPr indent="0" lvl="0" marL="0" rtl="0" algn="l">
              <a:spcBef>
                <a:spcPts val="0"/>
              </a:spcBef>
              <a:spcAft>
                <a:spcPts val="0"/>
              </a:spcAft>
              <a:buNone/>
            </a:pPr>
            <a:r>
              <a:t/>
            </a:r>
            <a:endParaRPr sz="1800">
              <a:solidFill>
                <a:schemeClr val="dk2"/>
              </a:solidFill>
              <a:latin typeface="Lora"/>
              <a:ea typeface="Lora"/>
              <a:cs typeface="Lora"/>
              <a:sym typeface="Lora"/>
            </a:endParaRPr>
          </a:p>
          <a:p>
            <a:pPr indent="0" lvl="0" marL="0" rtl="0" algn="l">
              <a:spcBef>
                <a:spcPts val="0"/>
              </a:spcBef>
              <a:spcAft>
                <a:spcPts val="0"/>
              </a:spcAft>
              <a:buNone/>
            </a:pPr>
            <a:r>
              <a:rPr lang="en" sz="1800">
                <a:solidFill>
                  <a:schemeClr val="dk2"/>
                </a:solidFill>
                <a:latin typeface="Lora"/>
                <a:ea typeface="Lora"/>
                <a:cs typeface="Lora"/>
                <a:sym typeface="Lora"/>
              </a:rPr>
              <a:t>  Rechargeable                                                                                              </a:t>
            </a:r>
            <a:endParaRPr sz="1800">
              <a:solidFill>
                <a:schemeClr val="dk2"/>
              </a:solidFill>
              <a:latin typeface="Lora"/>
              <a:ea typeface="Lora"/>
              <a:cs typeface="Lora"/>
              <a:sym typeface="Lora"/>
            </a:endParaRPr>
          </a:p>
        </p:txBody>
      </p:sp>
      <p:pic>
        <p:nvPicPr>
          <p:cNvPr id="128" name="Google Shape;128;p21"/>
          <p:cNvPicPr preferRelativeResize="0"/>
          <p:nvPr/>
        </p:nvPicPr>
        <p:blipFill rotWithShape="1">
          <a:blip r:embed="rId3">
            <a:alphaModFix/>
          </a:blip>
          <a:srcRect b="0" l="20405" r="19436" t="18752"/>
          <a:stretch/>
        </p:blipFill>
        <p:spPr>
          <a:xfrm>
            <a:off x="2229825" y="3298425"/>
            <a:ext cx="414725" cy="346375"/>
          </a:xfrm>
          <a:prstGeom prst="rect">
            <a:avLst/>
          </a:prstGeom>
          <a:noFill/>
          <a:ln>
            <a:noFill/>
          </a:ln>
        </p:spPr>
      </p:pic>
      <p:pic>
        <p:nvPicPr>
          <p:cNvPr id="129" name="Google Shape;129;p21"/>
          <p:cNvPicPr preferRelativeResize="0"/>
          <p:nvPr/>
        </p:nvPicPr>
        <p:blipFill>
          <a:blip r:embed="rId4">
            <a:alphaModFix/>
          </a:blip>
          <a:stretch>
            <a:fillRect/>
          </a:stretch>
        </p:blipFill>
        <p:spPr>
          <a:xfrm>
            <a:off x="2997573" y="2001000"/>
            <a:ext cx="3082750" cy="2073850"/>
          </a:xfrm>
          <a:prstGeom prst="rect">
            <a:avLst/>
          </a:prstGeom>
          <a:noFill/>
          <a:ln>
            <a:noFill/>
          </a:ln>
        </p:spPr>
      </p:pic>
      <p:pic>
        <p:nvPicPr>
          <p:cNvPr id="130" name="Google Shape;130;p21"/>
          <p:cNvPicPr preferRelativeResize="0"/>
          <p:nvPr/>
        </p:nvPicPr>
        <p:blipFill>
          <a:blip r:embed="rId5">
            <a:alphaModFix/>
          </a:blip>
          <a:stretch>
            <a:fillRect/>
          </a:stretch>
        </p:blipFill>
        <p:spPr>
          <a:xfrm>
            <a:off x="6080325" y="1653175"/>
            <a:ext cx="2392125" cy="946335"/>
          </a:xfrm>
          <a:prstGeom prst="rect">
            <a:avLst/>
          </a:prstGeom>
          <a:noFill/>
          <a:ln>
            <a:noFill/>
          </a:ln>
        </p:spPr>
      </p:pic>
      <p:pic>
        <p:nvPicPr>
          <p:cNvPr id="131" name="Google Shape;131;p21"/>
          <p:cNvPicPr preferRelativeResize="0"/>
          <p:nvPr/>
        </p:nvPicPr>
        <p:blipFill>
          <a:blip r:embed="rId6">
            <a:alphaModFix/>
          </a:blip>
          <a:stretch>
            <a:fillRect/>
          </a:stretch>
        </p:blipFill>
        <p:spPr>
          <a:xfrm>
            <a:off x="6261612" y="3181050"/>
            <a:ext cx="2029550" cy="346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